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1DCA1C-4758-4995-98CB-499CBCFAD230}">
  <a:tblStyle styleId="{051DCA1C-4758-4995-98CB-499CBCFAD2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italic.fntdata"/><Relationship Id="rId16" Type="http://schemas.openxmlformats.org/officeDocument/2006/relationships/slide" Target="slides/slide10.xml"/><Relationship Id="rId38" Type="http://schemas.openxmlformats.org/officeDocument/2006/relationships/font" Target="fonts/Raleway-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465227e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3465227e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465227e5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465227e5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CN"/>
              <a:t>The construction of the Vine Street Expressway further isolated Callowhill from Chinatown, exacerbating the effects of deindustrialization. While Chinatown resisted urban renewal threats and expanded northward, Callowhill faced economic decline, with abandoned warehouses and population loss following the downfall of major industries like Baldwin Locomotive Works</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465227e5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3465227e5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As of today, Callowhill has transformed into a vibrant residential and creative hub, with old industrial buildings repurposed into loft apartments and the Rail Park enhancing urban appeal. Meanwhile, Chinatown continues to grow with new developments while actively resisting gentrification threats, such as the proposed 76ers basketball arena.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3465227e5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3465227e5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Therefore, to solve some of the negative effects such as disamenities and </a:t>
            </a:r>
            <a:r>
              <a:rPr lang="zh-CN"/>
              <a:t>economic</a:t>
            </a:r>
            <a:r>
              <a:rPr lang="zh-CN"/>
              <a:t> inequality brought by the development of construction of the Vine Street Expressway, the plan of a Chinatown Stitch Project was put in place… </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The Chinatown Stitch Project is a recreational project that seeks to reconnect the neighborhoods North and South of the </a:t>
            </a:r>
            <a:r>
              <a:rPr lang="zh-CN"/>
              <a:t>highway</a:t>
            </a:r>
            <a:r>
              <a:rPr lang="zh-CN"/>
              <a:t> by capping sections of the Vine Street Expressway between 10th and 13th streets.</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The Phase One of the project, shown in the illustration, cost about 160 million dollars and is funded mostly by the US Department of Transportation as well as the city and its local partners.</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The project is currently in the design and engineering stage right now as the construction will begin in 2027 and the phase one of the project is expected to be completed in early 2030.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465227e56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3465227e56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Next, we will get into our methodology…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3465227e56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3465227e56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Here is a breakdown of the framework of our project…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37c1595cb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37c1595c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39d300de8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39d300de8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9d300de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39d300de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By studying other highway capping projects, we found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Highways in the US had been constructed in ways that negatively impacted </a:t>
            </a:r>
            <a:r>
              <a:rPr lang="zh-CN"/>
              <a:t>communities</a:t>
            </a:r>
            <a:r>
              <a:rPr lang="zh-CN"/>
              <a:t> of color and working class people</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and even though caps and other forms of improvements increase can solve some of the problems, stratgitical planning needs to be in place to avoid problems such as gentrification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394e5e0f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394e5e0f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also found out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Suburban neigborhoods seem to </a:t>
            </a:r>
            <a:r>
              <a:rPr lang="zh-CN"/>
              <a:t>benefit more from highway constructions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Population and land values tend to decline in urban neiborhoods near highways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394e5e0fb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394e5e0fb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We then took a look of the major highways in Philadelphia and how they affects surrounding neighborhood’s sales price…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CN">
                <a:solidFill>
                  <a:schemeClr val="dk1"/>
                </a:solidFill>
              </a:rPr>
              <a:t>We found that </a:t>
            </a:r>
            <a:endParaRPr>
              <a:solidFill>
                <a:schemeClr val="dk1"/>
              </a:solidFill>
            </a:endParaRPr>
          </a:p>
          <a:p>
            <a:pPr indent="0" lvl="0" marL="0" rtl="0" algn="l">
              <a:spcBef>
                <a:spcPts val="0"/>
              </a:spcBef>
              <a:spcAft>
                <a:spcPts val="0"/>
              </a:spcAft>
              <a:buNone/>
            </a:pPr>
            <a:r>
              <a:rPr lang="zh-CN">
                <a:solidFill>
                  <a:schemeClr val="dk1"/>
                </a:solidFill>
              </a:rPr>
              <a:t>interpretation:</a:t>
            </a:r>
            <a:endParaRPr>
              <a:solidFill>
                <a:schemeClr val="dk1"/>
              </a:solidFill>
            </a:endParaRPr>
          </a:p>
          <a:p>
            <a:pPr indent="-298450" lvl="0" marL="457200" rtl="0" algn="l">
              <a:spcBef>
                <a:spcPts val="0"/>
              </a:spcBef>
              <a:spcAft>
                <a:spcPts val="0"/>
              </a:spcAft>
              <a:buClr>
                <a:schemeClr val="dk1"/>
              </a:buClr>
              <a:buSzPts val="1100"/>
              <a:buChar char="-"/>
            </a:pPr>
            <a:r>
              <a:rPr lang="zh-CN">
                <a:solidFill>
                  <a:schemeClr val="dk1"/>
                </a:solidFill>
              </a:rPr>
              <a:t>property sale prices are generally higher around I-676. We attribute this to the highway and properties being in or very close to center city</a:t>
            </a:r>
            <a:endParaRPr>
              <a:solidFill>
                <a:schemeClr val="dk1"/>
              </a:solidFill>
            </a:endParaRPr>
          </a:p>
          <a:p>
            <a:pPr indent="-298450" lvl="0" marL="457200" rtl="0" algn="l">
              <a:spcBef>
                <a:spcPts val="0"/>
              </a:spcBef>
              <a:spcAft>
                <a:spcPts val="0"/>
              </a:spcAft>
              <a:buClr>
                <a:schemeClr val="dk1"/>
              </a:buClr>
              <a:buSzPts val="1100"/>
              <a:buChar char="-"/>
            </a:pPr>
            <a:r>
              <a:rPr lang="zh-CN">
                <a:solidFill>
                  <a:schemeClr val="dk1"/>
                </a:solidFill>
              </a:rPr>
              <a:t>The trend with properties 500m within I-76 support what we’ve read in the literature with a positive relationship between price and distance to highway</a:t>
            </a:r>
            <a:endParaRPr>
              <a:solidFill>
                <a:schemeClr val="dk1"/>
              </a:solidFill>
            </a:endParaRPr>
          </a:p>
          <a:p>
            <a:pPr indent="-298450" lvl="0" marL="457200" rtl="0" algn="l">
              <a:spcBef>
                <a:spcPts val="0"/>
              </a:spcBef>
              <a:spcAft>
                <a:spcPts val="0"/>
              </a:spcAft>
              <a:buClr>
                <a:schemeClr val="dk1"/>
              </a:buClr>
              <a:buSzPts val="1100"/>
              <a:buChar char="-"/>
            </a:pPr>
            <a:r>
              <a:rPr lang="zh-CN">
                <a:solidFill>
                  <a:schemeClr val="dk1"/>
                </a:solidFill>
              </a:rPr>
              <a:t>US-1 and I-676 show a relatively flat relationship</a:t>
            </a:r>
            <a:endParaRPr>
              <a:solidFill>
                <a:schemeClr val="dk1"/>
              </a:solidFill>
            </a:endParaRPr>
          </a:p>
          <a:p>
            <a:pPr indent="-298450" lvl="0" marL="457200" rtl="0" algn="l">
              <a:spcBef>
                <a:spcPts val="0"/>
              </a:spcBef>
              <a:spcAft>
                <a:spcPts val="0"/>
              </a:spcAft>
              <a:buClr>
                <a:schemeClr val="dk1"/>
              </a:buClr>
              <a:buSzPts val="1100"/>
              <a:buChar char="-"/>
            </a:pPr>
            <a:r>
              <a:rPr lang="zh-CN">
                <a:solidFill>
                  <a:schemeClr val="dk1"/>
                </a:solidFill>
              </a:rPr>
              <a:t>Properties close to I-95 display a trend opposite from what we expect. We suspect that the elevated nature of I-95 as well as the proximity to recently developed and historically significant properties near the highway are driving this relationship (but that is just what we are guessing)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CN"/>
              <a:t>notes about the data</a:t>
            </a:r>
            <a:endParaRPr/>
          </a:p>
          <a:p>
            <a:pPr indent="-298450" lvl="0" marL="457200" rtl="0" algn="l">
              <a:spcBef>
                <a:spcPts val="0"/>
              </a:spcBef>
              <a:spcAft>
                <a:spcPts val="0"/>
              </a:spcAft>
              <a:buSzPts val="1100"/>
              <a:buChar char="-"/>
            </a:pPr>
            <a:r>
              <a:rPr lang="zh-CN"/>
              <a:t>looking at properties sold in the last 20 years (sale_date &gt;= 2005-01-01)</a:t>
            </a:r>
            <a:endParaRPr/>
          </a:p>
          <a:p>
            <a:pPr indent="-298450" lvl="0" marL="457200" rtl="0" algn="l">
              <a:spcBef>
                <a:spcPts val="0"/>
              </a:spcBef>
              <a:spcAft>
                <a:spcPts val="0"/>
              </a:spcAft>
              <a:buSzPts val="1100"/>
              <a:buChar char="-"/>
            </a:pPr>
            <a:r>
              <a:rPr lang="zh-CN"/>
              <a:t>sale_price &lt;= $25,000,000</a:t>
            </a:r>
            <a:endParaRPr/>
          </a:p>
          <a:p>
            <a:pPr indent="-298450" lvl="0" marL="457200" rtl="0" algn="l">
              <a:spcBef>
                <a:spcPts val="0"/>
              </a:spcBef>
              <a:spcAft>
                <a:spcPts val="0"/>
              </a:spcAft>
              <a:buSzPts val="1100"/>
              <a:buChar char="-"/>
            </a:pPr>
            <a:r>
              <a:rPr lang="zh-CN">
                <a:solidFill>
                  <a:schemeClr val="dk1"/>
                </a:solidFill>
              </a:rPr>
              <a:t>sale_price &gt;= $10,000</a:t>
            </a:r>
            <a:endParaRPr>
              <a:solidFill>
                <a:schemeClr val="dk1"/>
              </a:solidFill>
            </a:endParaRPr>
          </a:p>
          <a:p>
            <a:pPr indent="-298450" lvl="0" marL="457200" rtl="0" algn="l">
              <a:spcBef>
                <a:spcPts val="0"/>
              </a:spcBef>
              <a:spcAft>
                <a:spcPts val="0"/>
              </a:spcAft>
              <a:buClr>
                <a:schemeClr val="dk1"/>
              </a:buClr>
              <a:buSzPts val="1100"/>
              <a:buChar char="-"/>
            </a:pPr>
            <a:r>
              <a:rPr lang="zh-CN">
                <a:solidFill>
                  <a:schemeClr val="dk1"/>
                </a:solidFill>
              </a:rPr>
              <a:t>total area &gt; 100</a:t>
            </a:r>
            <a:endParaRPr>
              <a:solidFill>
                <a:schemeClr val="dk1"/>
              </a:solidFill>
            </a:endParaRPr>
          </a:p>
          <a:p>
            <a:pPr indent="-298450" lvl="0" marL="457200" rtl="0" algn="l">
              <a:spcBef>
                <a:spcPts val="0"/>
              </a:spcBef>
              <a:spcAft>
                <a:spcPts val="0"/>
              </a:spcAft>
              <a:buClr>
                <a:schemeClr val="dk1"/>
              </a:buClr>
              <a:buSzPts val="1100"/>
              <a:buChar char="-"/>
            </a:pPr>
            <a:r>
              <a:rPr lang="zh-CN">
                <a:solidFill>
                  <a:schemeClr val="dk1"/>
                </a:solidFill>
              </a:rPr>
              <a:t>total livable area &gt; 100</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737fc1f13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737fc1f13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zh-CN">
                <a:solidFill>
                  <a:schemeClr val="dk1"/>
                </a:solidFill>
                <a:latin typeface="Lato"/>
                <a:ea typeface="Lato"/>
                <a:cs typeface="Lato"/>
                <a:sym typeface="Lato"/>
              </a:rPr>
              <a:t>Starting off with our use case. We will be </a:t>
            </a:r>
            <a:r>
              <a:rPr lang="zh-CN">
                <a:solidFill>
                  <a:schemeClr val="dk1"/>
                </a:solidFill>
                <a:latin typeface="Lato"/>
                <a:ea typeface="Lato"/>
                <a:cs typeface="Lato"/>
                <a:sym typeface="Lato"/>
              </a:rPr>
              <a:t>Developing a data-driven story map that reveals three alternatives future of the house price market in the Philadelphia Chinatown after the implementation of the Chinatown Stitch project to inform OTIS, local business owners, and community stakeholders of its potential affects on the neighborhood.</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94e5e0f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394e5e0f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Grouping I-76 and I-95 as highways that run along a waterway/natural line, and I-676 and US-1 as highways that cut through neighborhoods, we see a slight difference in the relationship between sale price and distance to closest highway.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CN">
                <a:solidFill>
                  <a:schemeClr val="dk1"/>
                </a:solidFill>
              </a:rPr>
              <a:t>For the prior group (along waterway in orange), the negative correlation is primarily driven by the negative correlation we saw in properties within 500m of I-95.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CN">
                <a:solidFill>
                  <a:schemeClr val="dk1"/>
                </a:solidFill>
              </a:rPr>
              <a:t>We don’t observe a strong relationship between sale price and distance to closest highway in the latter group (through neighborhods in teal), which enforces what we already know – distance to highway does not tell us the whole </a:t>
            </a:r>
            <a:r>
              <a:rPr lang="zh-CN">
                <a:solidFill>
                  <a:schemeClr val="dk1"/>
                </a:solidFill>
              </a:rPr>
              <a:t>picture of what’s going 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CN">
                <a:solidFill>
                  <a:schemeClr val="dk1"/>
                </a:solidFill>
              </a:rPr>
              <a:t>(Transition) So, what else do we know affects property sale price?</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37dfc909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37dfc909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Working within the same </a:t>
            </a:r>
            <a:r>
              <a:rPr lang="zh-CN"/>
              <a:t>dataset</a:t>
            </a:r>
            <a:r>
              <a:rPr lang="zh-CN"/>
              <a:t> (properties within 500m of highways in Philly), we also looked at correlation of sale price to distance to other amenities.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CN">
                <a:solidFill>
                  <a:schemeClr val="dk1"/>
                </a:solidFill>
              </a:rPr>
              <a:t>Compared to distance to other amenities, distance to closest highway seems to have a minimal negative effect on sale price overall. We see that distance to other amenities like parks, libraries, transit stops, schools, hospitals, and city hall are correlated much higher with sale price for properties within 500m of highways in Philly (with correlations spanning -0.22 to -0.55).</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737fc1f1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3737fc1f1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3737fc1f1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3737fc1f1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37f88041f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37f88041f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39b3e567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39b3e567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a:solidFill>
                  <a:schemeClr val="dk1"/>
                </a:solidFill>
              </a:rPr>
              <a:t>Looking at sales price in relationship to different zoning types, we discovered that…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zh-CN">
                <a:solidFill>
                  <a:schemeClr val="dk1"/>
                </a:solidFill>
              </a:rPr>
              <a:t>High density commercial areas (CMX5, ICMX) rely more on the highway, with higher property prices near it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CN">
                <a:solidFill>
                  <a:schemeClr val="dk1"/>
                </a:solidFill>
              </a:rPr>
              <a:t>This might suggest that commercial properties benefit from the traffic and accessibility that highways provide, increasing their value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zh-CN">
                <a:solidFill>
                  <a:schemeClr val="dk1"/>
                </a:solidFill>
              </a:rPr>
              <a:t>Residential areas (RMX3, RM1, RM4, RSA5) tend to have higher prices further from the highway</a:t>
            </a:r>
            <a:endParaRPr b="1">
              <a:solidFill>
                <a:schemeClr val="dk1"/>
              </a:solidFill>
            </a:endParaRPr>
          </a:p>
          <a:p>
            <a:pPr indent="0" lvl="0" marL="0" rtl="0" algn="l">
              <a:lnSpc>
                <a:spcPct val="115000"/>
              </a:lnSpc>
              <a:spcBef>
                <a:spcPts val="1200"/>
              </a:spcBef>
              <a:spcAft>
                <a:spcPts val="0"/>
              </a:spcAft>
              <a:buNone/>
            </a:pPr>
            <a:r>
              <a:rPr lang="zh-CN">
                <a:solidFill>
                  <a:schemeClr val="dk1"/>
                </a:solidFill>
              </a:rPr>
              <a:t>This might indicate that people prefer living away from noise and pollution, making properties farther from the highway more desirable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zh-CN">
                <a:solidFill>
                  <a:schemeClr val="dk1"/>
                </a:solidFill>
              </a:rPr>
              <a:t>Mixed-use areas (CMX2.5, 3, 4) show a positive correlation with distance</a:t>
            </a:r>
            <a:endParaRPr b="1">
              <a:solidFill>
                <a:schemeClr val="dk1"/>
              </a:solidFill>
            </a:endParaRPr>
          </a:p>
          <a:p>
            <a:pPr indent="0" lvl="0" marL="0" rtl="0" algn="l">
              <a:lnSpc>
                <a:spcPct val="115000"/>
              </a:lnSpc>
              <a:spcBef>
                <a:spcPts val="1200"/>
              </a:spcBef>
              <a:spcAft>
                <a:spcPts val="1200"/>
              </a:spcAft>
              <a:buNone/>
            </a:pPr>
            <a:r>
              <a:rPr lang="zh-CN">
                <a:solidFill>
                  <a:schemeClr val="dk1"/>
                </a:solidFill>
              </a:rPr>
              <a:t>This might suggest both residential&amp;commercial demand influence sale prices, and being farther from the highway might make these areas more livable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39b3e567a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39b3e567a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a:solidFill>
                  <a:schemeClr val="dk1"/>
                </a:solidFill>
              </a:rPr>
              <a:t>Looking at sales price in relationship to different neighborhoods, we discovered that…</a:t>
            </a:r>
            <a:endParaRPr b="1" sz="1200">
              <a:solidFill>
                <a:schemeClr val="dk1"/>
              </a:solidFill>
            </a:endParaRPr>
          </a:p>
          <a:p>
            <a:pPr indent="0" lvl="0" marL="0" rtl="0" algn="l">
              <a:lnSpc>
                <a:spcPct val="125454"/>
              </a:lnSpc>
              <a:spcBef>
                <a:spcPts val="1200"/>
              </a:spcBef>
              <a:spcAft>
                <a:spcPts val="0"/>
              </a:spcAft>
              <a:buClr>
                <a:schemeClr val="dk1"/>
              </a:buClr>
              <a:buSzPts val="1100"/>
              <a:buFont typeface="Arial"/>
              <a:buNone/>
            </a:pPr>
            <a:r>
              <a:t/>
            </a:r>
            <a:endParaRPr b="1" sz="1200">
              <a:solidFill>
                <a:schemeClr val="dk1"/>
              </a:solidFill>
            </a:endParaRPr>
          </a:p>
          <a:p>
            <a:pPr indent="0" lvl="0" marL="0" rtl="0" algn="l">
              <a:lnSpc>
                <a:spcPct val="125454"/>
              </a:lnSpc>
              <a:spcBef>
                <a:spcPts val="800"/>
              </a:spcBef>
              <a:spcAft>
                <a:spcPts val="0"/>
              </a:spcAft>
              <a:buClr>
                <a:schemeClr val="dk1"/>
              </a:buClr>
              <a:buSzPts val="1100"/>
              <a:buFont typeface="Arial"/>
              <a:buNone/>
            </a:pPr>
            <a:r>
              <a:rPr b="1" lang="zh-CN" sz="1200">
                <a:solidFill>
                  <a:schemeClr val="dk1"/>
                </a:solidFill>
              </a:rPr>
              <a:t>In commercial and mixed-use areas (Chinatown, Old City, Center City, Callowhill), property prices tend to be higher further from the highway.</a:t>
            </a:r>
            <a:endParaRPr b="1" sz="1200">
              <a:solidFill>
                <a:schemeClr val="dk1"/>
              </a:solidFill>
            </a:endParaRPr>
          </a:p>
          <a:p>
            <a:pPr indent="0" lvl="0" marL="0" rtl="0" algn="l">
              <a:lnSpc>
                <a:spcPct val="125454"/>
              </a:lnSpc>
              <a:spcBef>
                <a:spcPts val="800"/>
              </a:spcBef>
              <a:spcAft>
                <a:spcPts val="0"/>
              </a:spcAft>
              <a:buClr>
                <a:schemeClr val="dk1"/>
              </a:buClr>
              <a:buSzPts val="1100"/>
              <a:buFont typeface="Arial"/>
              <a:buNone/>
            </a:pPr>
            <a:r>
              <a:rPr lang="zh-CN" sz="1200">
                <a:solidFill>
                  <a:schemeClr val="dk1"/>
                </a:solidFill>
              </a:rPr>
              <a:t>This suggests that (noise and air) pollution from the highway may negatively impact these mixed-use areas. Also,  walkability and proximity to the city center play a key role in driving up sale prices.</a:t>
            </a:r>
            <a:endParaRPr sz="1200">
              <a:solidFill>
                <a:schemeClr val="dk1"/>
              </a:solidFill>
            </a:endParaRPr>
          </a:p>
          <a:p>
            <a:pPr indent="0" lvl="0" marL="0" rtl="0" algn="l">
              <a:lnSpc>
                <a:spcPct val="125454"/>
              </a:lnSpc>
              <a:spcBef>
                <a:spcPts val="800"/>
              </a:spcBef>
              <a:spcAft>
                <a:spcPts val="0"/>
              </a:spcAft>
              <a:buClr>
                <a:schemeClr val="dk1"/>
              </a:buClr>
              <a:buSzPts val="1100"/>
              <a:buFont typeface="Arial"/>
              <a:buNone/>
            </a:pPr>
            <a:r>
              <a:rPr b="1" lang="zh-CN" sz="1200">
                <a:solidFill>
                  <a:schemeClr val="dk1"/>
                </a:solidFill>
              </a:rPr>
              <a:t>In residential areas (Logan Square, West Poplar), property prices tend to be higher closer to the highway.</a:t>
            </a:r>
            <a:endParaRPr b="1" sz="1200">
              <a:solidFill>
                <a:schemeClr val="dk1"/>
              </a:solidFill>
            </a:endParaRPr>
          </a:p>
          <a:p>
            <a:pPr indent="-304800" lvl="0" marL="457200" rtl="0" algn="l">
              <a:lnSpc>
                <a:spcPct val="125454"/>
              </a:lnSpc>
              <a:spcBef>
                <a:spcPts val="800"/>
              </a:spcBef>
              <a:spcAft>
                <a:spcPts val="0"/>
              </a:spcAft>
              <a:buClr>
                <a:schemeClr val="dk1"/>
              </a:buClr>
              <a:buSzPts val="1200"/>
              <a:buChar char="-"/>
            </a:pPr>
            <a:r>
              <a:rPr b="1" lang="zh-CN" sz="1200">
                <a:solidFill>
                  <a:schemeClr val="dk1"/>
                </a:solidFill>
              </a:rPr>
              <a:t>Gentrification</a:t>
            </a:r>
            <a:r>
              <a:rPr lang="zh-CN" sz="1200">
                <a:solidFill>
                  <a:schemeClr val="dk1"/>
                </a:solidFill>
              </a:rPr>
              <a:t> is likely influencing sale price increases in these areas.</a:t>
            </a:r>
            <a:endParaRPr sz="1200">
              <a:solidFill>
                <a:schemeClr val="dk1"/>
              </a:solidFill>
            </a:endParaRPr>
          </a:p>
          <a:p>
            <a:pPr indent="-304800" lvl="0" marL="457200" rtl="0" algn="l">
              <a:lnSpc>
                <a:spcPct val="125454"/>
              </a:lnSpc>
              <a:spcBef>
                <a:spcPts val="0"/>
              </a:spcBef>
              <a:spcAft>
                <a:spcPts val="0"/>
              </a:spcAft>
              <a:buClr>
                <a:schemeClr val="dk1"/>
              </a:buClr>
              <a:buSzPts val="1200"/>
              <a:buChar char="-"/>
            </a:pPr>
            <a:r>
              <a:rPr lang="zh-CN" sz="1200">
                <a:solidFill>
                  <a:schemeClr val="dk1"/>
                </a:solidFill>
              </a:rPr>
              <a:t>There may be more commercial activity or new developments near I676, increasing property values</a:t>
            </a:r>
            <a:endParaRPr sz="1200">
              <a:solidFill>
                <a:schemeClr val="dk1"/>
              </a:solidFill>
            </a:endParaRPr>
          </a:p>
          <a:p>
            <a:pPr indent="-304800" lvl="0" marL="457200" rtl="0" algn="l">
              <a:lnSpc>
                <a:spcPct val="125454"/>
              </a:lnSpc>
              <a:spcBef>
                <a:spcPts val="0"/>
              </a:spcBef>
              <a:spcAft>
                <a:spcPts val="0"/>
              </a:spcAft>
              <a:buClr>
                <a:schemeClr val="dk1"/>
              </a:buClr>
              <a:buSzPts val="1200"/>
              <a:buChar char="-"/>
            </a:pPr>
            <a:r>
              <a:rPr lang="zh-CN" sz="1200">
                <a:solidFill>
                  <a:schemeClr val="dk1"/>
                </a:solidFill>
              </a:rPr>
              <a:t>Rather than highway access, proximity to the city center seems to have a stronger influence on pricing in the neighborhoods.</a:t>
            </a:r>
            <a:endParaRPr sz="1200">
              <a:solidFill>
                <a:schemeClr val="dk1"/>
              </a:solidFill>
            </a:endParaRPr>
          </a:p>
          <a:p>
            <a:pPr indent="0" lvl="0" marL="0" rtl="0" algn="l">
              <a:lnSpc>
                <a:spcPct val="125454"/>
              </a:lnSpc>
              <a:spcBef>
                <a:spcPts val="800"/>
              </a:spcBef>
              <a:spcAft>
                <a:spcPts val="0"/>
              </a:spcAft>
              <a:buNone/>
            </a:pPr>
            <a:r>
              <a:t/>
            </a:r>
            <a:endParaRPr sz="1200">
              <a:solidFill>
                <a:schemeClr val="dk1"/>
              </a:solidFill>
            </a:endParaRPr>
          </a:p>
          <a:p>
            <a:pPr indent="0" lvl="0" marL="0" rtl="0" algn="l">
              <a:lnSpc>
                <a:spcPct val="125454"/>
              </a:lnSpc>
              <a:spcBef>
                <a:spcPts val="800"/>
              </a:spcBef>
              <a:spcAft>
                <a:spcPts val="0"/>
              </a:spcAft>
              <a:buClr>
                <a:schemeClr val="dk1"/>
              </a:buClr>
              <a:buSzPts val="1100"/>
              <a:buFont typeface="Arial"/>
              <a:buNone/>
            </a:pPr>
            <a:r>
              <a:rPr lang="zh-CN" sz="1200">
                <a:solidFill>
                  <a:schemeClr val="dk1"/>
                </a:solidFill>
              </a:rPr>
              <a:t>From the first stage of sale price vs. zoning/ nhood analysis:</a:t>
            </a:r>
            <a:endParaRPr sz="1200">
              <a:solidFill>
                <a:schemeClr val="dk1"/>
              </a:solidFill>
            </a:endParaRPr>
          </a:p>
          <a:p>
            <a:pPr indent="-304800" lvl="0" marL="457200" rtl="0" algn="l">
              <a:lnSpc>
                <a:spcPct val="125454"/>
              </a:lnSpc>
              <a:spcBef>
                <a:spcPts val="800"/>
              </a:spcBef>
              <a:spcAft>
                <a:spcPts val="0"/>
              </a:spcAft>
              <a:buClr>
                <a:schemeClr val="dk1"/>
              </a:buClr>
              <a:buSzPts val="1200"/>
              <a:buChar char="-"/>
            </a:pPr>
            <a:r>
              <a:rPr lang="zh-CN" sz="1200">
                <a:solidFill>
                  <a:schemeClr val="dk1"/>
                </a:solidFill>
              </a:rPr>
              <a:t>Further analysis should examine detailed land uses to determine whether sale prices are linked to specific commercial uses or developments.</a:t>
            </a:r>
            <a:endParaRPr sz="1200">
              <a:solidFill>
                <a:schemeClr val="dk1"/>
              </a:solidFill>
            </a:endParaRPr>
          </a:p>
          <a:p>
            <a:pPr indent="-304800" lvl="0" marL="457200" rtl="0" algn="l">
              <a:lnSpc>
                <a:spcPct val="125454"/>
              </a:lnSpc>
              <a:spcBef>
                <a:spcPts val="0"/>
              </a:spcBef>
              <a:spcAft>
                <a:spcPts val="0"/>
              </a:spcAft>
              <a:buClr>
                <a:schemeClr val="dk1"/>
              </a:buClr>
              <a:buSzPts val="1200"/>
              <a:buChar char="-"/>
            </a:pPr>
            <a:r>
              <a:rPr lang="zh-CN" sz="1200">
                <a:solidFill>
                  <a:schemeClr val="dk1"/>
                </a:solidFill>
              </a:rPr>
              <a:t>Models should be built incorporating factors e.g. proximity to commercial areas, land uses, and pollution levels to quantify the impact of I676 on property values across different neighborhoods.</a:t>
            </a:r>
            <a:endParaRPr sz="1200">
              <a:solidFill>
                <a:schemeClr val="dk1"/>
              </a:solidFill>
            </a:endParaRPr>
          </a:p>
          <a:p>
            <a:pPr indent="-304800" lvl="0" marL="457200" rtl="0" algn="l">
              <a:lnSpc>
                <a:spcPct val="125454"/>
              </a:lnSpc>
              <a:spcBef>
                <a:spcPts val="0"/>
              </a:spcBef>
              <a:spcAft>
                <a:spcPts val="0"/>
              </a:spcAft>
              <a:buClr>
                <a:schemeClr val="dk1"/>
              </a:buClr>
              <a:buSzPts val="1200"/>
              <a:buChar char="-"/>
            </a:pPr>
            <a:r>
              <a:rPr lang="zh-CN" sz="1200">
                <a:solidFill>
                  <a:schemeClr val="dk1"/>
                </a:solidFill>
              </a:rPr>
              <a:t>Future scenario planning should consider the diverse land uses and zoning in each community, to balance commercial development with residential needs to ensure sustainable urban growth</a:t>
            </a:r>
            <a:endParaRPr sz="1200">
              <a:solidFill>
                <a:schemeClr val="dk1"/>
              </a:solidFill>
            </a:endParaRPr>
          </a:p>
          <a:p>
            <a:pPr indent="0" lvl="0" marL="0" rtl="0" algn="l">
              <a:lnSpc>
                <a:spcPct val="125454"/>
              </a:lnSpc>
              <a:spcBef>
                <a:spcPts val="800"/>
              </a:spcBef>
              <a:spcAft>
                <a:spcPts val="0"/>
              </a:spcAft>
              <a:buNone/>
            </a:pPr>
            <a:r>
              <a:t/>
            </a:r>
            <a:endParaRPr sz="1200">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3805611d86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3805611d86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3737fc1f13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3737fc1f13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3737fc1f1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3737fc1f1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3465227e5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3465227e5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this first part of presentation, we will provide some historical context about the neighborhoods, highway constructions, as well as the Chinatown Stitch project…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3465227e56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3465227e56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50% - reduce the information </a:t>
            </a:r>
            <a:r>
              <a:rPr lang="zh-CN"/>
              <a:t>density</a:t>
            </a:r>
            <a:r>
              <a:rPr lang="zh-CN"/>
              <a:t>, reduce the complexity, figure out </a:t>
            </a:r>
            <a:r>
              <a:rPr lang="zh-CN"/>
              <a:t>what</a:t>
            </a:r>
            <a:r>
              <a:rPr lang="zh-CN"/>
              <a:t> is the most important information - the most critical facts</a:t>
            </a:r>
            <a:endParaRPr/>
          </a:p>
          <a:p>
            <a:pPr indent="0" lvl="0" marL="0" rtl="0" algn="l">
              <a:spcBef>
                <a:spcPts val="0"/>
              </a:spcBef>
              <a:spcAft>
                <a:spcPts val="0"/>
              </a:spcAft>
              <a:buNone/>
            </a:pPr>
            <a:r>
              <a:rPr lang="zh-CN"/>
              <a:t>geographic</a:t>
            </a:r>
            <a:r>
              <a:rPr lang="zh-CN"/>
              <a:t> story, consistency, </a:t>
            </a:r>
            <a:r>
              <a:rPr lang="zh-CN"/>
              <a:t>narrative, composition of the slides</a:t>
            </a:r>
            <a:endParaRPr/>
          </a:p>
          <a:p>
            <a:pPr indent="0" lvl="0" marL="0" rtl="0" algn="l">
              <a:spcBef>
                <a:spcPts val="0"/>
              </a:spcBef>
              <a:spcAft>
                <a:spcPts val="0"/>
              </a:spcAft>
              <a:buNone/>
            </a:pPr>
            <a:r>
              <a:rPr lang="zh-CN"/>
              <a:t>reshape the discontinuity model to linear form, log value for casual observe to relate to the economic, simplify the plots</a:t>
            </a:r>
            <a:endParaRPr/>
          </a:p>
          <a:p>
            <a:pPr indent="0" lvl="0" marL="0" rtl="0" algn="l">
              <a:spcBef>
                <a:spcPts val="0"/>
              </a:spcBef>
              <a:spcAft>
                <a:spcPts val="0"/>
              </a:spcAft>
              <a:buNone/>
            </a:pPr>
            <a:r>
              <a:rPr lang="zh-CN"/>
              <a:t>make the plot more interesting, dont make it look like R output graphic</a:t>
            </a:r>
            <a:endParaRPr/>
          </a:p>
          <a:p>
            <a:pPr indent="0" lvl="0" marL="0" rtl="0" algn="l">
              <a:spcBef>
                <a:spcPts val="0"/>
              </a:spcBef>
              <a:spcAft>
                <a:spcPts val="0"/>
              </a:spcAft>
              <a:buNone/>
            </a:pPr>
            <a:r>
              <a:rPr lang="zh-CN"/>
              <a:t>Scatterplots - rejustify every graphic, reduce the amount, eventually going to be too much for the final presentation</a:t>
            </a:r>
            <a:endParaRPr/>
          </a:p>
          <a:p>
            <a:pPr indent="0" lvl="0" marL="0" rtl="0" algn="l">
              <a:spcBef>
                <a:spcPts val="0"/>
              </a:spcBef>
              <a:spcAft>
                <a:spcPts val="0"/>
              </a:spcAft>
              <a:buNone/>
            </a:pPr>
            <a:r>
              <a:rPr lang="zh-CN"/>
              <a:t>Assign the same colors to each neighborhood throughout the presentation</a:t>
            </a:r>
            <a:endParaRPr/>
          </a:p>
          <a:p>
            <a:pPr indent="0" lvl="0" marL="0" rtl="0" algn="l">
              <a:spcBef>
                <a:spcPts val="0"/>
              </a:spcBef>
              <a:spcAft>
                <a:spcPts val="0"/>
              </a:spcAft>
              <a:buNone/>
            </a:pPr>
            <a:r>
              <a:rPr lang="zh-CN"/>
              <a:t>Backup slides for more info, markdown is the place tha can go crazy</a:t>
            </a:r>
            <a:endParaRPr/>
          </a:p>
          <a:p>
            <a:pPr indent="0" lvl="0" marL="0" rtl="0" algn="l">
              <a:spcBef>
                <a:spcPts val="0"/>
              </a:spcBef>
              <a:spcAft>
                <a:spcPts val="0"/>
              </a:spcAft>
              <a:buNone/>
            </a:pPr>
            <a:r>
              <a:rPr lang="zh-CN"/>
              <a:t>all randomized landuse and zoning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3465227e5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3465227e5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will go through the history context of Vine Street, Chinatown and Callowhill quickly.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3465227e5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3465227e5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First lets focus on the 19th to mid 20th centuries…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3465227e5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3465227e5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CN"/>
              <a:t>Callowhill was a major industrial hub with factories, warehouses, and rail infrastructure, supported by the Reading Viaduct. However, after World War II, industrial decline led to economic downturn, leaving many buildings vacant.</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3465227e5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3465227e5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Chinatown had a slightly different story at that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465227e5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465227e5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Philadelphia's Chinatown was established in the 1870s by Chinese immigrants seeking refuge from hostility in the West. It is started from some laundries, restaurants and grocery stores.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465227e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465227e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CN"/>
              <a:t>During the mid-20th century, Chinatown faced restrictions on expansion due to anti-Asian discrimination and housing policies. Large-scale urban renewal projects, including the widening of Vine Street and the construction of the Vine Street Expressway, led to housing demolitions and displacement, threatening the neighborhood’s survival and reshaping its landscape.</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Bluebird-hi/Chinatown-Practicum"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1.png"/><Relationship Id="rId5"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3.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Envisioning Neighborhood Futures After the Chinatown Stitch</a:t>
            </a:r>
            <a:endParaRPr/>
          </a:p>
        </p:txBody>
      </p:sp>
      <p:sp>
        <p:nvSpPr>
          <p:cNvPr id="87" name="Google Shape;87;p13"/>
          <p:cNvSpPr txBox="1"/>
          <p:nvPr>
            <p:ph idx="1" type="subTitle"/>
          </p:nvPr>
        </p:nvSpPr>
        <p:spPr>
          <a:xfrm>
            <a:off x="729627" y="4181425"/>
            <a:ext cx="7688100" cy="541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440"/>
              <a:buNone/>
            </a:pPr>
            <a:r>
              <a:rPr lang="zh-CN" sz="939"/>
              <a:t>Instructors: Michael Fichman &amp; Matthew Harris</a:t>
            </a:r>
            <a:endParaRPr sz="939"/>
          </a:p>
          <a:p>
            <a:pPr indent="0" lvl="0" marL="0" rtl="0" algn="l">
              <a:lnSpc>
                <a:spcPct val="90000"/>
              </a:lnSpc>
              <a:spcBef>
                <a:spcPts val="0"/>
              </a:spcBef>
              <a:spcAft>
                <a:spcPts val="0"/>
              </a:spcAft>
              <a:buSzPts val="440"/>
              <a:buNone/>
            </a:pPr>
            <a:r>
              <a:rPr lang="zh-CN" sz="939"/>
              <a:t>Team: Aki Di Sandro, Ray Ma, Luming Xu, Sijia Zhang, Yixuan Zhou</a:t>
            </a:r>
            <a:endParaRPr sz="939"/>
          </a:p>
          <a:p>
            <a:pPr indent="0" lvl="0" marL="0" rtl="0" algn="l">
              <a:lnSpc>
                <a:spcPct val="90000"/>
              </a:lnSpc>
              <a:spcBef>
                <a:spcPts val="0"/>
              </a:spcBef>
              <a:spcAft>
                <a:spcPts val="0"/>
              </a:spcAft>
              <a:buSzPts val="440"/>
              <a:buNone/>
            </a:pPr>
            <a:r>
              <a:rPr lang="zh-CN" sz="939"/>
              <a:t>Client Contacts: OTIS</a:t>
            </a:r>
            <a:endParaRPr sz="939"/>
          </a:p>
          <a:p>
            <a:pPr indent="0" lvl="0" marL="0" rtl="0" algn="l">
              <a:lnSpc>
                <a:spcPct val="90000"/>
              </a:lnSpc>
              <a:spcBef>
                <a:spcPts val="0"/>
              </a:spcBef>
              <a:spcAft>
                <a:spcPts val="0"/>
              </a:spcAft>
              <a:buSzPts val="440"/>
              <a:buNone/>
            </a:pPr>
            <a:r>
              <a:t/>
            </a:r>
            <a:endParaRPr sz="939"/>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038"/>
        </a:solidFill>
      </p:bgPr>
    </p:bg>
    <p:spTree>
      <p:nvGrpSpPr>
        <p:cNvPr id="257" name="Shape 257"/>
        <p:cNvGrpSpPr/>
        <p:nvPr/>
      </p:nvGrpSpPr>
      <p:grpSpPr>
        <a:xfrm>
          <a:off x="0" y="0"/>
          <a:ext cx="0" cy="0"/>
          <a:chOff x="0" y="0"/>
          <a:chExt cx="0" cy="0"/>
        </a:xfrm>
      </p:grpSpPr>
      <p:sp>
        <p:nvSpPr>
          <p:cNvPr id="258" name="Google Shape;258;p22"/>
          <p:cNvSpPr txBox="1"/>
          <p:nvPr>
            <p:ph idx="1" type="body"/>
          </p:nvPr>
        </p:nvSpPr>
        <p:spPr>
          <a:xfrm>
            <a:off x="187875" y="3380975"/>
            <a:ext cx="2795700" cy="8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1000">
                <a:solidFill>
                  <a:schemeClr val="lt1"/>
                </a:solidFill>
                <a:latin typeface="Arial"/>
                <a:ea typeface="Arial"/>
                <a:cs typeface="Arial"/>
                <a:sym typeface="Arial"/>
              </a:rPr>
              <a:t>The Vine Street Expressway underwent critical development and was finally completed, iisolating the Callowhill  from Chinatown and the city center. </a:t>
            </a:r>
            <a:endParaRPr sz="1000">
              <a:solidFill>
                <a:schemeClr val="lt1"/>
              </a:solidFill>
              <a:latin typeface="Arial"/>
              <a:ea typeface="Arial"/>
              <a:cs typeface="Arial"/>
              <a:sym typeface="Arial"/>
            </a:endParaRPr>
          </a:p>
          <a:p>
            <a:pPr indent="0" lvl="0" marL="0" rtl="0" algn="l">
              <a:spcBef>
                <a:spcPts val="0"/>
              </a:spcBef>
              <a:spcAft>
                <a:spcPts val="0"/>
              </a:spcAft>
              <a:buNone/>
            </a:pPr>
            <a:r>
              <a:t/>
            </a:r>
            <a:endParaRPr sz="1000">
              <a:solidFill>
                <a:schemeClr val="lt1"/>
              </a:solidFill>
              <a:latin typeface="Arial"/>
              <a:ea typeface="Arial"/>
              <a:cs typeface="Arial"/>
              <a:sym typeface="Arial"/>
            </a:endParaRPr>
          </a:p>
          <a:p>
            <a:pPr indent="0" lvl="0" marL="0" rtl="0" algn="l">
              <a:spcBef>
                <a:spcPts val="0"/>
              </a:spcBef>
              <a:spcAft>
                <a:spcPts val="0"/>
              </a:spcAft>
              <a:buSzPts val="358"/>
              <a:buNone/>
            </a:pPr>
            <a:r>
              <a:t/>
            </a:r>
            <a:endParaRPr sz="790">
              <a:solidFill>
                <a:schemeClr val="lt1"/>
              </a:solidFill>
              <a:latin typeface="Arial"/>
              <a:ea typeface="Arial"/>
              <a:cs typeface="Arial"/>
              <a:sym typeface="Arial"/>
            </a:endParaRPr>
          </a:p>
        </p:txBody>
      </p:sp>
      <p:pic>
        <p:nvPicPr>
          <p:cNvPr id="259" name="Google Shape;259;p22"/>
          <p:cNvPicPr preferRelativeResize="0"/>
          <p:nvPr/>
        </p:nvPicPr>
        <p:blipFill>
          <a:blip r:embed="rId3">
            <a:alphaModFix/>
          </a:blip>
          <a:stretch>
            <a:fillRect/>
          </a:stretch>
        </p:blipFill>
        <p:spPr>
          <a:xfrm>
            <a:off x="3380942" y="613273"/>
            <a:ext cx="1880055" cy="2397503"/>
          </a:xfrm>
          <a:prstGeom prst="rect">
            <a:avLst/>
          </a:prstGeom>
          <a:noFill/>
          <a:ln>
            <a:noFill/>
          </a:ln>
        </p:spPr>
      </p:pic>
      <p:pic>
        <p:nvPicPr>
          <p:cNvPr id="260" name="Google Shape;260;p22"/>
          <p:cNvPicPr preferRelativeResize="0"/>
          <p:nvPr/>
        </p:nvPicPr>
        <p:blipFill>
          <a:blip r:embed="rId4">
            <a:alphaModFix/>
          </a:blip>
          <a:stretch>
            <a:fillRect/>
          </a:stretch>
        </p:blipFill>
        <p:spPr>
          <a:xfrm>
            <a:off x="0" y="613273"/>
            <a:ext cx="3235055" cy="2397500"/>
          </a:xfrm>
          <a:prstGeom prst="rect">
            <a:avLst/>
          </a:prstGeom>
          <a:noFill/>
          <a:ln>
            <a:noFill/>
          </a:ln>
        </p:spPr>
      </p:pic>
      <p:pic>
        <p:nvPicPr>
          <p:cNvPr id="261" name="Google Shape;261;p22"/>
          <p:cNvPicPr preferRelativeResize="0"/>
          <p:nvPr/>
        </p:nvPicPr>
        <p:blipFill>
          <a:blip r:embed="rId5">
            <a:alphaModFix/>
          </a:blip>
          <a:stretch>
            <a:fillRect/>
          </a:stretch>
        </p:blipFill>
        <p:spPr>
          <a:xfrm>
            <a:off x="5406884" y="613273"/>
            <a:ext cx="3737117" cy="2397502"/>
          </a:xfrm>
          <a:prstGeom prst="rect">
            <a:avLst/>
          </a:prstGeom>
          <a:noFill/>
          <a:ln>
            <a:noFill/>
          </a:ln>
        </p:spPr>
      </p:pic>
      <p:sp>
        <p:nvSpPr>
          <p:cNvPr id="262" name="Google Shape;262;p22"/>
          <p:cNvSpPr txBox="1"/>
          <p:nvPr/>
        </p:nvSpPr>
        <p:spPr>
          <a:xfrm>
            <a:off x="2868536" y="3227375"/>
            <a:ext cx="27525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solidFill>
                  <a:schemeClr val="lt1"/>
                </a:solidFill>
              </a:rPr>
              <a:t>Callowhill experienced severe decline due to deindustrialization. Many warehouses remained underutilized, serving as storage or becoming vacant.</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zh-CN" sz="1100">
                <a:solidFill>
                  <a:schemeClr val="lt1"/>
                </a:solidFill>
              </a:rPr>
              <a:t>Baldwin Locomotive Works plant in 1937, signaling the downfall of major industrial operations in the area</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263" name="Google Shape;263;p22"/>
          <p:cNvSpPr txBox="1"/>
          <p:nvPr/>
        </p:nvSpPr>
        <p:spPr>
          <a:xfrm>
            <a:off x="5899176" y="3227375"/>
            <a:ext cx="2752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solidFill>
                  <a:schemeClr val="lt1"/>
                </a:solidFill>
              </a:rPr>
              <a:t>The Philadelphia Chinatown Development Corporation (PCDC) was founded in 1968 to advocate for Chinatown's preservation.</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zh-CN" sz="1000">
                <a:solidFill>
                  <a:schemeClr val="lt1"/>
                </a:solidFill>
              </a:rPr>
              <a:t>Urban renewal efforts in the 1970s demolished entire blocks, displacing residents and replacing the area with parking lots and institutional structures.</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p23"/>
          <p:cNvSpPr txBox="1"/>
          <p:nvPr>
            <p:ph idx="1" type="body"/>
          </p:nvPr>
        </p:nvSpPr>
        <p:spPr>
          <a:xfrm>
            <a:off x="492675" y="3687875"/>
            <a:ext cx="2504100" cy="10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900">
                <a:solidFill>
                  <a:srgbClr val="404038"/>
                </a:solidFill>
                <a:latin typeface="Arial"/>
                <a:ea typeface="Arial"/>
                <a:cs typeface="Arial"/>
                <a:sym typeface="Arial"/>
              </a:rPr>
              <a:t>1.“The Loft District”: </a:t>
            </a:r>
            <a:endParaRPr sz="900">
              <a:solidFill>
                <a:srgbClr val="404038"/>
              </a:solidFill>
              <a:latin typeface="Arial"/>
              <a:ea typeface="Arial"/>
              <a:cs typeface="Arial"/>
              <a:sym typeface="Arial"/>
            </a:endParaRPr>
          </a:p>
          <a:p>
            <a:pPr indent="0" lvl="0" marL="0" rtl="0" algn="l">
              <a:spcBef>
                <a:spcPts val="0"/>
              </a:spcBef>
              <a:spcAft>
                <a:spcPts val="0"/>
              </a:spcAft>
              <a:buNone/>
            </a:pPr>
            <a:r>
              <a:rPr lang="zh-CN" sz="900">
                <a:solidFill>
                  <a:srgbClr val="404038"/>
                </a:solidFill>
                <a:latin typeface="Arial"/>
                <a:ea typeface="Arial"/>
                <a:cs typeface="Arial"/>
                <a:sym typeface="Arial"/>
              </a:rPr>
              <a:t>Old industrial buildings -&gt; Loft apartments </a:t>
            </a:r>
            <a:endParaRPr sz="900">
              <a:solidFill>
                <a:srgbClr val="404038"/>
              </a:solidFill>
              <a:latin typeface="Arial"/>
              <a:ea typeface="Arial"/>
              <a:cs typeface="Arial"/>
              <a:sym typeface="Arial"/>
            </a:endParaRPr>
          </a:p>
          <a:p>
            <a:pPr indent="0" lvl="0" marL="0" rtl="0" algn="l">
              <a:spcBef>
                <a:spcPts val="500"/>
              </a:spcBef>
              <a:spcAft>
                <a:spcPts val="0"/>
              </a:spcAft>
              <a:buNone/>
            </a:pPr>
            <a:r>
              <a:rPr lang="zh-CN" sz="900">
                <a:solidFill>
                  <a:srgbClr val="404038"/>
                </a:solidFill>
                <a:latin typeface="Arial"/>
                <a:ea typeface="Arial"/>
                <a:cs typeface="Arial"/>
                <a:sym typeface="Arial"/>
              </a:rPr>
              <a:t>2. The Reading Viaduct -&gt; Rail Park</a:t>
            </a:r>
            <a:endParaRPr sz="900">
              <a:solidFill>
                <a:srgbClr val="404038"/>
              </a:solidFill>
              <a:latin typeface="Arial"/>
              <a:ea typeface="Arial"/>
              <a:cs typeface="Arial"/>
              <a:sym typeface="Arial"/>
            </a:endParaRPr>
          </a:p>
          <a:p>
            <a:pPr indent="0" lvl="0" marL="0" rtl="0" algn="l">
              <a:spcBef>
                <a:spcPts val="500"/>
              </a:spcBef>
              <a:spcAft>
                <a:spcPts val="0"/>
              </a:spcAft>
              <a:buSzPts val="358"/>
              <a:buNone/>
            </a:pPr>
            <a:r>
              <a:rPr lang="zh-CN" sz="900">
                <a:solidFill>
                  <a:srgbClr val="404038"/>
                </a:solidFill>
                <a:latin typeface="Arial"/>
                <a:ea typeface="Arial"/>
                <a:cs typeface="Arial"/>
                <a:sym typeface="Arial"/>
              </a:rPr>
              <a:t>3. Artists and creative professnionals moved in.</a:t>
            </a:r>
            <a:endParaRPr sz="900">
              <a:solidFill>
                <a:srgbClr val="404038"/>
              </a:solidFill>
              <a:latin typeface="Arial"/>
              <a:ea typeface="Arial"/>
              <a:cs typeface="Arial"/>
              <a:sym typeface="Arial"/>
            </a:endParaRPr>
          </a:p>
          <a:p>
            <a:pPr indent="0" lvl="0" marL="0" rtl="0" algn="l">
              <a:spcBef>
                <a:spcPts val="0"/>
              </a:spcBef>
              <a:spcAft>
                <a:spcPts val="0"/>
              </a:spcAft>
              <a:buSzPts val="358"/>
              <a:buNone/>
            </a:pPr>
            <a:r>
              <a:t/>
            </a:r>
            <a:endParaRPr sz="690">
              <a:solidFill>
                <a:srgbClr val="404038"/>
              </a:solidFill>
              <a:latin typeface="Arial"/>
              <a:ea typeface="Arial"/>
              <a:cs typeface="Arial"/>
              <a:sym typeface="Arial"/>
            </a:endParaRPr>
          </a:p>
          <a:p>
            <a:pPr indent="0" lvl="0" marL="0" rtl="0" algn="l">
              <a:spcBef>
                <a:spcPts val="0"/>
              </a:spcBef>
              <a:spcAft>
                <a:spcPts val="0"/>
              </a:spcAft>
              <a:buSzPts val="358"/>
              <a:buNone/>
            </a:pPr>
            <a:r>
              <a:t/>
            </a:r>
            <a:endParaRPr sz="690">
              <a:solidFill>
                <a:srgbClr val="404038"/>
              </a:solidFill>
              <a:latin typeface="Arial"/>
              <a:ea typeface="Arial"/>
              <a:cs typeface="Arial"/>
              <a:sym typeface="Arial"/>
            </a:endParaRPr>
          </a:p>
        </p:txBody>
      </p:sp>
      <p:sp>
        <p:nvSpPr>
          <p:cNvPr id="269" name="Google Shape;269;p23"/>
          <p:cNvSpPr txBox="1"/>
          <p:nvPr/>
        </p:nvSpPr>
        <p:spPr>
          <a:xfrm>
            <a:off x="3122225" y="3581975"/>
            <a:ext cx="2574900" cy="94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zh-CN" sz="900">
                <a:solidFill>
                  <a:srgbClr val="404038"/>
                </a:solidFill>
              </a:rPr>
              <a:t>1. The 1st phase of the Rail Park opened in 2018 increasing property values and attracting businesses</a:t>
            </a:r>
            <a:endParaRPr sz="900">
              <a:solidFill>
                <a:srgbClr val="404038"/>
              </a:solidFill>
            </a:endParaRPr>
          </a:p>
          <a:p>
            <a:pPr indent="0" lvl="0" marL="0" marR="0" rtl="0" algn="l">
              <a:lnSpc>
                <a:spcPct val="100000"/>
              </a:lnSpc>
              <a:spcBef>
                <a:spcPts val="500"/>
              </a:spcBef>
              <a:spcAft>
                <a:spcPts val="500"/>
              </a:spcAft>
              <a:buNone/>
            </a:pPr>
            <a:r>
              <a:rPr lang="zh-CN" sz="900">
                <a:solidFill>
                  <a:srgbClr val="404038"/>
                </a:solidFill>
              </a:rPr>
              <a:t>2. Growing concern over gentrification as luxury developments continue to rise</a:t>
            </a:r>
            <a:endParaRPr sz="900">
              <a:solidFill>
                <a:srgbClr val="404038"/>
              </a:solidFill>
            </a:endParaRPr>
          </a:p>
        </p:txBody>
      </p:sp>
      <p:sp>
        <p:nvSpPr>
          <p:cNvPr id="270" name="Google Shape;270;p23"/>
          <p:cNvSpPr txBox="1"/>
          <p:nvPr/>
        </p:nvSpPr>
        <p:spPr>
          <a:xfrm>
            <a:off x="5899176" y="3612875"/>
            <a:ext cx="2752500" cy="108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zh-CN" sz="900">
                <a:solidFill>
                  <a:srgbClr val="404038"/>
                </a:solidFill>
              </a:rPr>
              <a:t>1. Continued growing with the addition of apartment buildings, supermarkets, and cultural institutions</a:t>
            </a:r>
            <a:endParaRPr sz="900">
              <a:solidFill>
                <a:srgbClr val="404038"/>
              </a:solidFill>
            </a:endParaRPr>
          </a:p>
          <a:p>
            <a:pPr indent="0" lvl="0" marL="0" marR="0" rtl="0" algn="l">
              <a:lnSpc>
                <a:spcPct val="100000"/>
              </a:lnSpc>
              <a:spcBef>
                <a:spcPts val="500"/>
              </a:spcBef>
              <a:spcAft>
                <a:spcPts val="500"/>
              </a:spcAft>
              <a:buNone/>
            </a:pPr>
            <a:r>
              <a:rPr lang="zh-CN" sz="900">
                <a:solidFill>
                  <a:srgbClr val="404038"/>
                </a:solidFill>
              </a:rPr>
              <a:t>2. Recently, the community has resisted a proposed $1.3 billion 76ers basketball arena, fearing displacement and cultural erosion.</a:t>
            </a:r>
            <a:endParaRPr sz="900">
              <a:solidFill>
                <a:srgbClr val="404038"/>
              </a:solidFill>
            </a:endParaRPr>
          </a:p>
        </p:txBody>
      </p:sp>
      <p:sp>
        <p:nvSpPr>
          <p:cNvPr id="271" name="Google Shape;271;p23"/>
          <p:cNvSpPr txBox="1"/>
          <p:nvPr>
            <p:ph idx="1" type="body"/>
          </p:nvPr>
        </p:nvSpPr>
        <p:spPr>
          <a:xfrm>
            <a:off x="390950" y="3151175"/>
            <a:ext cx="2504100" cy="460500"/>
          </a:xfrm>
          <a:prstGeom prst="rect">
            <a:avLst/>
          </a:prstGeom>
        </p:spPr>
        <p:txBody>
          <a:bodyPr anchorCtr="0" anchor="ctr" bIns="91425" lIns="91425" spcFirstLastPara="1" rIns="91425" wrap="square" tIns="91425">
            <a:normAutofit/>
          </a:bodyPr>
          <a:lstStyle/>
          <a:p>
            <a:pPr indent="0" lvl="0" marL="0" rtl="0" algn="ctr">
              <a:lnSpc>
                <a:spcPct val="80000"/>
              </a:lnSpc>
              <a:spcBef>
                <a:spcPts val="0"/>
              </a:spcBef>
              <a:spcAft>
                <a:spcPts val="0"/>
              </a:spcAft>
              <a:buNone/>
            </a:pPr>
            <a:r>
              <a:rPr b="1" lang="zh-CN" sz="1000">
                <a:solidFill>
                  <a:srgbClr val="404038"/>
                </a:solidFill>
                <a:latin typeface="Arial"/>
                <a:ea typeface="Arial"/>
                <a:cs typeface="Arial"/>
                <a:sym typeface="Arial"/>
              </a:rPr>
              <a:t>Callowhill: 2000s-2010s</a:t>
            </a:r>
            <a:endParaRPr b="1" sz="1000">
              <a:solidFill>
                <a:srgbClr val="404038"/>
              </a:solidFill>
              <a:latin typeface="Arial"/>
              <a:ea typeface="Arial"/>
              <a:cs typeface="Arial"/>
              <a:sym typeface="Arial"/>
            </a:endParaRPr>
          </a:p>
          <a:p>
            <a:pPr indent="0" lvl="0" marL="0" rtl="0" algn="ctr">
              <a:lnSpc>
                <a:spcPct val="80000"/>
              </a:lnSpc>
              <a:spcBef>
                <a:spcPts val="0"/>
              </a:spcBef>
              <a:spcAft>
                <a:spcPts val="0"/>
              </a:spcAft>
              <a:buNone/>
            </a:pPr>
            <a:r>
              <a:rPr b="1" lang="zh-CN" sz="900">
                <a:solidFill>
                  <a:srgbClr val="404038"/>
                </a:solidFill>
                <a:latin typeface="Arial"/>
                <a:ea typeface="Arial"/>
                <a:cs typeface="Arial"/>
                <a:sym typeface="Arial"/>
              </a:rPr>
              <a:t>Revitalization and the Loft Movement</a:t>
            </a:r>
            <a:endParaRPr b="1" sz="1100">
              <a:solidFill>
                <a:srgbClr val="404038"/>
              </a:solidFill>
              <a:latin typeface="Arial"/>
              <a:ea typeface="Arial"/>
              <a:cs typeface="Arial"/>
              <a:sym typeface="Arial"/>
            </a:endParaRPr>
          </a:p>
        </p:txBody>
      </p:sp>
      <p:sp>
        <p:nvSpPr>
          <p:cNvPr id="272" name="Google Shape;272;p23"/>
          <p:cNvSpPr txBox="1"/>
          <p:nvPr/>
        </p:nvSpPr>
        <p:spPr>
          <a:xfrm>
            <a:off x="2393825" y="3134075"/>
            <a:ext cx="3561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000">
                <a:solidFill>
                  <a:srgbClr val="404038"/>
                </a:solidFill>
              </a:rPr>
              <a:t>Callowhill: 2018 - Present</a:t>
            </a:r>
            <a:endParaRPr b="1" sz="1000">
              <a:solidFill>
                <a:srgbClr val="404038"/>
              </a:solidFill>
            </a:endParaRPr>
          </a:p>
          <a:p>
            <a:pPr indent="0" lvl="0" marL="0" rtl="0" algn="ctr">
              <a:spcBef>
                <a:spcPts val="0"/>
              </a:spcBef>
              <a:spcAft>
                <a:spcPts val="0"/>
              </a:spcAft>
              <a:buNone/>
            </a:pPr>
            <a:r>
              <a:rPr b="1" lang="zh-CN" sz="900">
                <a:solidFill>
                  <a:srgbClr val="404038"/>
                </a:solidFill>
              </a:rPr>
              <a:t>Urban Renewal and Future Prospects</a:t>
            </a:r>
            <a:endParaRPr b="1" sz="1000">
              <a:solidFill>
                <a:srgbClr val="404038"/>
              </a:solidFill>
            </a:endParaRPr>
          </a:p>
        </p:txBody>
      </p:sp>
      <p:sp>
        <p:nvSpPr>
          <p:cNvPr id="273" name="Google Shape;273;p23"/>
          <p:cNvSpPr txBox="1"/>
          <p:nvPr/>
        </p:nvSpPr>
        <p:spPr>
          <a:xfrm>
            <a:off x="5494775" y="3151175"/>
            <a:ext cx="3561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000">
                <a:solidFill>
                  <a:srgbClr val="404038"/>
                </a:solidFill>
              </a:rPr>
              <a:t>Chinatown: 2000s - Present</a:t>
            </a:r>
            <a:endParaRPr b="1" sz="1000">
              <a:solidFill>
                <a:srgbClr val="404038"/>
              </a:solidFill>
            </a:endParaRPr>
          </a:p>
          <a:p>
            <a:pPr indent="0" lvl="0" marL="0" rtl="0" algn="ctr">
              <a:spcBef>
                <a:spcPts val="0"/>
              </a:spcBef>
              <a:spcAft>
                <a:spcPts val="0"/>
              </a:spcAft>
              <a:buNone/>
            </a:pPr>
            <a:r>
              <a:rPr b="1" lang="zh-CN" sz="900">
                <a:solidFill>
                  <a:srgbClr val="404038"/>
                </a:solidFill>
              </a:rPr>
              <a:t>Modern Development and Gentrification</a:t>
            </a:r>
            <a:endParaRPr b="1" sz="1000">
              <a:solidFill>
                <a:srgbClr val="404038"/>
              </a:solidFill>
            </a:endParaRPr>
          </a:p>
        </p:txBody>
      </p:sp>
      <p:pic>
        <p:nvPicPr>
          <p:cNvPr id="274" name="Google Shape;274;p23"/>
          <p:cNvPicPr preferRelativeResize="0"/>
          <p:nvPr/>
        </p:nvPicPr>
        <p:blipFill>
          <a:blip r:embed="rId3">
            <a:alphaModFix/>
          </a:blip>
          <a:stretch>
            <a:fillRect/>
          </a:stretch>
        </p:blipFill>
        <p:spPr>
          <a:xfrm>
            <a:off x="3122225" y="736575"/>
            <a:ext cx="2397500" cy="2397500"/>
          </a:xfrm>
          <a:prstGeom prst="rect">
            <a:avLst/>
          </a:prstGeom>
          <a:noFill/>
          <a:ln>
            <a:noFill/>
          </a:ln>
        </p:spPr>
      </p:pic>
      <p:pic>
        <p:nvPicPr>
          <p:cNvPr id="275" name="Google Shape;275;p23"/>
          <p:cNvPicPr preferRelativeResize="0"/>
          <p:nvPr/>
        </p:nvPicPr>
        <p:blipFill>
          <a:blip r:embed="rId4">
            <a:alphaModFix/>
          </a:blip>
          <a:stretch>
            <a:fillRect/>
          </a:stretch>
        </p:blipFill>
        <p:spPr>
          <a:xfrm>
            <a:off x="393575" y="736575"/>
            <a:ext cx="2397500" cy="2397500"/>
          </a:xfrm>
          <a:prstGeom prst="rect">
            <a:avLst/>
          </a:prstGeom>
          <a:noFill/>
          <a:ln>
            <a:noFill/>
          </a:ln>
        </p:spPr>
      </p:pic>
      <p:pic>
        <p:nvPicPr>
          <p:cNvPr id="276" name="Google Shape;276;p23"/>
          <p:cNvPicPr preferRelativeResize="0"/>
          <p:nvPr/>
        </p:nvPicPr>
        <p:blipFill>
          <a:blip r:embed="rId5">
            <a:alphaModFix/>
          </a:blip>
          <a:stretch>
            <a:fillRect/>
          </a:stretch>
        </p:blipFill>
        <p:spPr>
          <a:xfrm>
            <a:off x="5850875" y="794475"/>
            <a:ext cx="2397501" cy="23377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729450" y="123927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CN" sz="1740"/>
              <a:t>The Chinatown “Stitch” Project</a:t>
            </a:r>
            <a:endParaRPr sz="1740"/>
          </a:p>
        </p:txBody>
      </p:sp>
      <p:sp>
        <p:nvSpPr>
          <p:cNvPr id="282" name="Google Shape;282;p24"/>
          <p:cNvSpPr txBox="1"/>
          <p:nvPr>
            <p:ph idx="1" type="body"/>
          </p:nvPr>
        </p:nvSpPr>
        <p:spPr>
          <a:xfrm>
            <a:off x="4724250" y="3429000"/>
            <a:ext cx="3842400" cy="14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a:t>Implementation Timeline</a:t>
            </a:r>
            <a:endParaRPr b="1"/>
          </a:p>
          <a:p>
            <a:pPr indent="-311150" lvl="0" marL="457200" rtl="0" algn="l">
              <a:spcBef>
                <a:spcPts val="1200"/>
              </a:spcBef>
              <a:spcAft>
                <a:spcPts val="0"/>
              </a:spcAft>
              <a:buSzPts val="1300"/>
              <a:buChar char="●"/>
            </a:pPr>
            <a:r>
              <a:rPr lang="zh-CN"/>
              <a:t>2023  Community Engagment and Survey</a:t>
            </a:r>
            <a:endParaRPr/>
          </a:p>
          <a:p>
            <a:pPr indent="-311150" lvl="0" marL="457200" rtl="0" algn="l">
              <a:spcBef>
                <a:spcPts val="0"/>
              </a:spcBef>
              <a:spcAft>
                <a:spcPts val="0"/>
              </a:spcAft>
              <a:buSzPts val="1300"/>
              <a:buChar char="●"/>
            </a:pPr>
            <a:r>
              <a:rPr lang="zh-CN"/>
              <a:t>2024 - 2026 Design and Engineering</a:t>
            </a:r>
            <a:endParaRPr/>
          </a:p>
          <a:p>
            <a:pPr indent="-311150" lvl="0" marL="457200" rtl="0" algn="l">
              <a:spcBef>
                <a:spcPts val="0"/>
              </a:spcBef>
              <a:spcAft>
                <a:spcPts val="0"/>
              </a:spcAft>
              <a:buSzPts val="1300"/>
              <a:buChar char="●"/>
            </a:pPr>
            <a:r>
              <a:rPr lang="zh-CN"/>
              <a:t>2027 - Construction starts</a:t>
            </a:r>
            <a:endParaRPr/>
          </a:p>
          <a:p>
            <a:pPr indent="-311150" lvl="0" marL="457200" rtl="0" algn="l">
              <a:spcBef>
                <a:spcPts val="0"/>
              </a:spcBef>
              <a:spcAft>
                <a:spcPts val="0"/>
              </a:spcAft>
              <a:buSzPts val="1300"/>
              <a:buChar char="●"/>
            </a:pPr>
            <a:r>
              <a:rPr lang="zh-CN"/>
              <a:t>2030 - Expected to be completed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83" name="Google Shape;283;p24"/>
          <p:cNvSpPr txBox="1"/>
          <p:nvPr>
            <p:ph idx="1" type="body"/>
          </p:nvPr>
        </p:nvSpPr>
        <p:spPr>
          <a:xfrm>
            <a:off x="4724400" y="1618675"/>
            <a:ext cx="3957900" cy="16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a:t>Financing </a:t>
            </a:r>
            <a:endParaRPr b="1"/>
          </a:p>
          <a:p>
            <a:pPr indent="-311150" lvl="0" marL="457200" rtl="0" algn="l">
              <a:spcBef>
                <a:spcPts val="1200"/>
              </a:spcBef>
              <a:spcAft>
                <a:spcPts val="0"/>
              </a:spcAft>
              <a:buSzPts val="1300"/>
              <a:buChar char="●"/>
            </a:pPr>
            <a:r>
              <a:rPr lang="zh-CN"/>
              <a:t>$</a:t>
            </a:r>
            <a:r>
              <a:rPr lang="zh-CN"/>
              <a:t>1.8M from US Department of Transportation </a:t>
            </a:r>
            <a:endParaRPr/>
          </a:p>
          <a:p>
            <a:pPr indent="-311150" lvl="0" marL="457200" rtl="0" algn="l">
              <a:spcBef>
                <a:spcPts val="0"/>
              </a:spcBef>
              <a:spcAft>
                <a:spcPts val="0"/>
              </a:spcAft>
              <a:buSzPts val="1300"/>
              <a:buChar char="●"/>
            </a:pPr>
            <a:r>
              <a:rPr lang="zh-CN"/>
              <a:t>$</a:t>
            </a:r>
            <a:r>
              <a:rPr lang="zh-CN"/>
              <a:t>2.2M from the City and local partners</a:t>
            </a:r>
            <a:endParaRPr/>
          </a:p>
          <a:p>
            <a:pPr indent="-311150" lvl="0" marL="457200" rtl="0" algn="l">
              <a:spcBef>
                <a:spcPts val="0"/>
              </a:spcBef>
              <a:spcAft>
                <a:spcPts val="0"/>
              </a:spcAft>
              <a:buSzPts val="1300"/>
              <a:buChar char="●"/>
            </a:pPr>
            <a:r>
              <a:rPr lang="zh-CN"/>
              <a:t>$158M from US Department of Transportation Neighborhood Access and Equity grant</a:t>
            </a:r>
            <a:endParaRPr/>
          </a:p>
          <a:p>
            <a:pPr indent="0" lvl="0" marL="0" rtl="0" algn="l">
              <a:spcBef>
                <a:spcPts val="1200"/>
              </a:spcBef>
              <a:spcAft>
                <a:spcPts val="1200"/>
              </a:spcAft>
              <a:buNone/>
            </a:pPr>
            <a:r>
              <a:t/>
            </a:r>
            <a:endParaRPr/>
          </a:p>
        </p:txBody>
      </p:sp>
      <p:pic>
        <p:nvPicPr>
          <p:cNvPr id="284" name="Google Shape;284;p24"/>
          <p:cNvPicPr preferRelativeResize="0"/>
          <p:nvPr/>
        </p:nvPicPr>
        <p:blipFill>
          <a:blip r:embed="rId3">
            <a:alphaModFix/>
          </a:blip>
          <a:stretch>
            <a:fillRect/>
          </a:stretch>
        </p:blipFill>
        <p:spPr>
          <a:xfrm>
            <a:off x="815950" y="1698275"/>
            <a:ext cx="3602575" cy="2016299"/>
          </a:xfrm>
          <a:prstGeom prst="rect">
            <a:avLst/>
          </a:prstGeom>
          <a:noFill/>
          <a:ln>
            <a:noFill/>
          </a:ln>
        </p:spPr>
      </p:pic>
      <p:sp>
        <p:nvSpPr>
          <p:cNvPr id="285" name="Google Shape;285;p24"/>
          <p:cNvSpPr txBox="1"/>
          <p:nvPr>
            <p:ph idx="1" type="body"/>
          </p:nvPr>
        </p:nvSpPr>
        <p:spPr>
          <a:xfrm>
            <a:off x="729450" y="3639300"/>
            <a:ext cx="3842400" cy="11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a:t>Cost</a:t>
            </a:r>
            <a:endParaRPr b="1"/>
          </a:p>
          <a:p>
            <a:pPr indent="-311150" lvl="0" marL="457200" rtl="0" algn="l">
              <a:spcBef>
                <a:spcPts val="1200"/>
              </a:spcBef>
              <a:spcAft>
                <a:spcPts val="0"/>
              </a:spcAft>
              <a:buSzPts val="1300"/>
              <a:buChar char="●"/>
            </a:pPr>
            <a:r>
              <a:rPr lang="zh-CN"/>
              <a:t>Phase I costs about $160M</a:t>
            </a:r>
            <a:endParaRPr/>
          </a:p>
          <a:p>
            <a:pPr indent="-311150" lvl="0" marL="457200" rtl="0" algn="l">
              <a:spcBef>
                <a:spcPts val="0"/>
              </a:spcBef>
              <a:spcAft>
                <a:spcPts val="0"/>
              </a:spcAft>
              <a:buSzPts val="1300"/>
              <a:buChar char="●"/>
            </a:pPr>
            <a:r>
              <a:rPr lang="zh-CN"/>
              <a:t>~$575/sq-ft across the entire project area</a:t>
            </a:r>
            <a:endParaRPr/>
          </a:p>
          <a:p>
            <a:pPr indent="-311150" lvl="0" marL="457200" rtl="0" algn="l">
              <a:spcBef>
                <a:spcPts val="0"/>
              </a:spcBef>
              <a:spcAft>
                <a:spcPts val="0"/>
              </a:spcAft>
              <a:buSzPts val="1300"/>
              <a:buChar char="●"/>
            </a:pPr>
            <a:r>
              <a:rPr lang="zh-CN"/>
              <a:t>$950/sq-ft (in 2023 dollars) for capped area</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Methodology</a:t>
            </a:r>
            <a:endParaRPr/>
          </a:p>
          <a:p>
            <a:pPr indent="0" lvl="0" marL="0" rtl="0" algn="l">
              <a:spcBef>
                <a:spcPts val="0"/>
              </a:spcBef>
              <a:spcAft>
                <a:spcPts val="0"/>
              </a:spcAft>
              <a:buNone/>
            </a:pPr>
            <a:r>
              <a:rPr b="0" lang="zh-CN" sz="1500">
                <a:latin typeface="Lato"/>
                <a:ea typeface="Lato"/>
                <a:cs typeface="Lato"/>
                <a:sym typeface="Lato"/>
              </a:rPr>
              <a:t>Case study / Data Resources / EDA / Models / Results</a:t>
            </a:r>
            <a:endParaRPr b="0" sz="14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Methodology</a:t>
            </a:r>
            <a:endParaRPr/>
          </a:p>
        </p:txBody>
      </p:sp>
      <p:sp>
        <p:nvSpPr>
          <p:cNvPr id="296" name="Google Shape;296;p26"/>
          <p:cNvSpPr txBox="1"/>
          <p:nvPr/>
        </p:nvSpPr>
        <p:spPr>
          <a:xfrm>
            <a:off x="0" y="3146450"/>
            <a:ext cx="2029200" cy="954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lang="zh-CN" sz="1000"/>
              <a:t>Study areas</a:t>
            </a:r>
            <a:endParaRPr sz="1000"/>
          </a:p>
          <a:p>
            <a:pPr indent="-292100" lvl="0" marL="457200" rtl="0" algn="l">
              <a:spcBef>
                <a:spcPts val="0"/>
              </a:spcBef>
              <a:spcAft>
                <a:spcPts val="0"/>
              </a:spcAft>
              <a:buSzPts val="1000"/>
              <a:buChar char="●"/>
            </a:pPr>
            <a:r>
              <a:rPr lang="zh-CN" sz="1000"/>
              <a:t>Property data</a:t>
            </a:r>
            <a:endParaRPr sz="1000"/>
          </a:p>
          <a:p>
            <a:pPr indent="-292100" lvl="0" marL="457200" rtl="0" algn="l">
              <a:spcBef>
                <a:spcPts val="0"/>
              </a:spcBef>
              <a:spcAft>
                <a:spcPts val="0"/>
              </a:spcAft>
              <a:buSzPts val="1000"/>
              <a:buChar char="●"/>
            </a:pPr>
            <a:r>
              <a:rPr lang="zh-CN" sz="1000"/>
              <a:t>Census data</a:t>
            </a:r>
            <a:endParaRPr sz="1000"/>
          </a:p>
          <a:p>
            <a:pPr indent="-292100" lvl="0" marL="457200" rtl="0" algn="l">
              <a:spcBef>
                <a:spcPts val="0"/>
              </a:spcBef>
              <a:spcAft>
                <a:spcPts val="0"/>
              </a:spcAft>
              <a:buSzPts val="1000"/>
              <a:buChar char="●"/>
            </a:pPr>
            <a:r>
              <a:rPr lang="zh-CN" sz="1000"/>
              <a:t>Neighborhood context</a:t>
            </a:r>
            <a:endParaRPr sz="1000"/>
          </a:p>
          <a:p>
            <a:pPr indent="-292100" lvl="0" marL="457200" rtl="0" algn="l">
              <a:spcBef>
                <a:spcPts val="0"/>
              </a:spcBef>
              <a:spcAft>
                <a:spcPts val="0"/>
              </a:spcAft>
              <a:buSzPts val="1000"/>
              <a:buChar char="●"/>
            </a:pPr>
            <a:r>
              <a:rPr lang="zh-CN" sz="1000"/>
              <a:t>Social survey</a:t>
            </a:r>
            <a:endParaRPr sz="1000"/>
          </a:p>
        </p:txBody>
      </p:sp>
      <p:sp>
        <p:nvSpPr>
          <p:cNvPr id="297" name="Google Shape;297;p26"/>
          <p:cNvSpPr txBox="1"/>
          <p:nvPr/>
        </p:nvSpPr>
        <p:spPr>
          <a:xfrm>
            <a:off x="1813550" y="3243475"/>
            <a:ext cx="2365500" cy="800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lang="zh-CN" sz="1000"/>
              <a:t>Basic geography</a:t>
            </a:r>
            <a:endParaRPr sz="1000"/>
          </a:p>
          <a:p>
            <a:pPr indent="-292100" lvl="0" marL="457200" rtl="0" algn="l">
              <a:spcBef>
                <a:spcPts val="0"/>
              </a:spcBef>
              <a:spcAft>
                <a:spcPts val="0"/>
              </a:spcAft>
              <a:buSzPts val="1000"/>
              <a:buChar char="●"/>
            </a:pPr>
            <a:r>
              <a:rPr lang="zh-CN" sz="1000"/>
              <a:t>Sales price change</a:t>
            </a:r>
            <a:endParaRPr sz="1000"/>
          </a:p>
          <a:p>
            <a:pPr indent="-292100" lvl="0" marL="457200" rtl="0" algn="l">
              <a:spcBef>
                <a:spcPts val="0"/>
              </a:spcBef>
              <a:spcAft>
                <a:spcPts val="0"/>
              </a:spcAft>
              <a:buSzPts val="1000"/>
              <a:buChar char="●"/>
            </a:pPr>
            <a:r>
              <a:rPr lang="zh-CN" sz="1000"/>
              <a:t>Highway effects on sales price</a:t>
            </a:r>
            <a:endParaRPr sz="1000"/>
          </a:p>
          <a:p>
            <a:pPr indent="-292100" lvl="0" marL="457200" rtl="0" algn="l">
              <a:spcBef>
                <a:spcPts val="0"/>
              </a:spcBef>
              <a:spcAft>
                <a:spcPts val="0"/>
              </a:spcAft>
              <a:buSzPts val="1000"/>
              <a:buChar char="●"/>
            </a:pPr>
            <a:r>
              <a:rPr lang="zh-CN" sz="1000"/>
              <a:t>Case studies</a:t>
            </a:r>
            <a:endParaRPr sz="1000"/>
          </a:p>
        </p:txBody>
      </p:sp>
      <p:grpSp>
        <p:nvGrpSpPr>
          <p:cNvPr id="298" name="Google Shape;298;p26"/>
          <p:cNvGrpSpPr/>
          <p:nvPr/>
        </p:nvGrpSpPr>
        <p:grpSpPr>
          <a:xfrm>
            <a:off x="1643375" y="2462475"/>
            <a:ext cx="71100" cy="375500"/>
            <a:chOff x="1575375" y="2691075"/>
            <a:chExt cx="71100" cy="375500"/>
          </a:xfrm>
        </p:grpSpPr>
        <p:cxnSp>
          <p:nvCxnSpPr>
            <p:cNvPr id="299" name="Google Shape;299;p26"/>
            <p:cNvCxnSpPr/>
            <p:nvPr/>
          </p:nvCxnSpPr>
          <p:spPr>
            <a:xfrm>
              <a:off x="1609125" y="2759975"/>
              <a:ext cx="3600" cy="306600"/>
            </a:xfrm>
            <a:prstGeom prst="straightConnector1">
              <a:avLst/>
            </a:prstGeom>
            <a:noFill/>
            <a:ln cap="flat" cmpd="sng" w="19050">
              <a:solidFill>
                <a:schemeClr val="dk1"/>
              </a:solidFill>
              <a:prstDash val="solid"/>
              <a:round/>
              <a:headEnd len="med" w="med" type="none"/>
              <a:tailEnd len="med" w="med" type="none"/>
            </a:ln>
          </p:spPr>
        </p:cxnSp>
        <p:sp>
          <p:nvSpPr>
            <p:cNvPr id="300" name="Google Shape;300;p26"/>
            <p:cNvSpPr/>
            <p:nvPr/>
          </p:nvSpPr>
          <p:spPr>
            <a:xfrm>
              <a:off x="1575375" y="2691075"/>
              <a:ext cx="71100" cy="71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grpSp>
      <p:sp>
        <p:nvSpPr>
          <p:cNvPr id="301" name="Google Shape;301;p26"/>
          <p:cNvSpPr txBox="1"/>
          <p:nvPr/>
        </p:nvSpPr>
        <p:spPr>
          <a:xfrm>
            <a:off x="328475" y="2305925"/>
            <a:ext cx="1314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200">
                <a:solidFill>
                  <a:schemeClr val="dk1"/>
                </a:solidFill>
              </a:rPr>
              <a:t>Data Wrangling</a:t>
            </a:r>
            <a:endParaRPr b="1" sz="1200">
              <a:solidFill>
                <a:schemeClr val="dk1"/>
              </a:solidFill>
            </a:endParaRPr>
          </a:p>
        </p:txBody>
      </p:sp>
      <p:sp>
        <p:nvSpPr>
          <p:cNvPr id="302" name="Google Shape;302;p26"/>
          <p:cNvSpPr txBox="1"/>
          <p:nvPr/>
        </p:nvSpPr>
        <p:spPr>
          <a:xfrm>
            <a:off x="1356428" y="2023888"/>
            <a:ext cx="2822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200">
                <a:solidFill>
                  <a:schemeClr val="dk1"/>
                </a:solidFill>
              </a:rPr>
              <a:t>Exploratory Data Analysis (EDA)</a:t>
            </a:r>
            <a:endParaRPr sz="1300">
              <a:solidFill>
                <a:schemeClr val="dk1"/>
              </a:solidFill>
            </a:endParaRPr>
          </a:p>
        </p:txBody>
      </p:sp>
      <p:grpSp>
        <p:nvGrpSpPr>
          <p:cNvPr id="303" name="Google Shape;303;p26"/>
          <p:cNvGrpSpPr/>
          <p:nvPr/>
        </p:nvGrpSpPr>
        <p:grpSpPr>
          <a:xfrm>
            <a:off x="3327738" y="2462475"/>
            <a:ext cx="71100" cy="375500"/>
            <a:chOff x="1575375" y="2691075"/>
            <a:chExt cx="71100" cy="375500"/>
          </a:xfrm>
        </p:grpSpPr>
        <p:cxnSp>
          <p:nvCxnSpPr>
            <p:cNvPr id="304" name="Google Shape;304;p26"/>
            <p:cNvCxnSpPr/>
            <p:nvPr/>
          </p:nvCxnSpPr>
          <p:spPr>
            <a:xfrm>
              <a:off x="1609125" y="2759975"/>
              <a:ext cx="3600" cy="306600"/>
            </a:xfrm>
            <a:prstGeom prst="straightConnector1">
              <a:avLst/>
            </a:prstGeom>
            <a:noFill/>
            <a:ln cap="flat" cmpd="sng" w="19050">
              <a:solidFill>
                <a:srgbClr val="1A9988"/>
              </a:solidFill>
              <a:prstDash val="solid"/>
              <a:round/>
              <a:headEnd len="med" w="med" type="none"/>
              <a:tailEnd len="med" w="med" type="none"/>
            </a:ln>
          </p:spPr>
        </p:cxnSp>
        <p:sp>
          <p:nvSpPr>
            <p:cNvPr id="305" name="Google Shape;305;p26"/>
            <p:cNvSpPr/>
            <p:nvPr/>
          </p:nvSpPr>
          <p:spPr>
            <a:xfrm>
              <a:off x="1575375" y="2691075"/>
              <a:ext cx="71100" cy="71100"/>
            </a:xfrm>
            <a:prstGeom prst="ellipse">
              <a:avLst/>
            </a:prstGeom>
            <a:solidFill>
              <a:schemeClr val="dk1"/>
            </a:solid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grpSp>
      <p:sp>
        <p:nvSpPr>
          <p:cNvPr id="306" name="Google Shape;306;p26"/>
          <p:cNvSpPr txBox="1"/>
          <p:nvPr/>
        </p:nvSpPr>
        <p:spPr>
          <a:xfrm>
            <a:off x="4258362" y="2305925"/>
            <a:ext cx="169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200"/>
              <a:t>Predictive Modeling</a:t>
            </a:r>
            <a:endParaRPr sz="1300"/>
          </a:p>
        </p:txBody>
      </p:sp>
      <p:grpSp>
        <p:nvGrpSpPr>
          <p:cNvPr id="307" name="Google Shape;307;p26"/>
          <p:cNvGrpSpPr/>
          <p:nvPr/>
        </p:nvGrpSpPr>
        <p:grpSpPr>
          <a:xfrm>
            <a:off x="4207963" y="2462475"/>
            <a:ext cx="71100" cy="375500"/>
            <a:chOff x="1575375" y="2691075"/>
            <a:chExt cx="71100" cy="375500"/>
          </a:xfrm>
        </p:grpSpPr>
        <p:cxnSp>
          <p:nvCxnSpPr>
            <p:cNvPr id="308" name="Google Shape;308;p26"/>
            <p:cNvCxnSpPr/>
            <p:nvPr/>
          </p:nvCxnSpPr>
          <p:spPr>
            <a:xfrm>
              <a:off x="1609125" y="2759975"/>
              <a:ext cx="3600" cy="306600"/>
            </a:xfrm>
            <a:prstGeom prst="straightConnector1">
              <a:avLst/>
            </a:prstGeom>
            <a:noFill/>
            <a:ln cap="flat" cmpd="sng" w="19050">
              <a:solidFill>
                <a:schemeClr val="dk2"/>
              </a:solidFill>
              <a:prstDash val="solid"/>
              <a:round/>
              <a:headEnd len="med" w="med" type="none"/>
              <a:tailEnd len="med" w="med" type="none"/>
            </a:ln>
          </p:spPr>
        </p:cxnSp>
        <p:sp>
          <p:nvSpPr>
            <p:cNvPr id="309" name="Google Shape;309;p26"/>
            <p:cNvSpPr/>
            <p:nvPr/>
          </p:nvSpPr>
          <p:spPr>
            <a:xfrm>
              <a:off x="1575375" y="2691075"/>
              <a:ext cx="71100" cy="71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grpSp>
      <p:sp>
        <p:nvSpPr>
          <p:cNvPr id="310" name="Google Shape;310;p26"/>
          <p:cNvSpPr txBox="1"/>
          <p:nvPr/>
        </p:nvSpPr>
        <p:spPr>
          <a:xfrm>
            <a:off x="6094796" y="2305925"/>
            <a:ext cx="156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200"/>
              <a:t>Story Map</a:t>
            </a:r>
            <a:endParaRPr sz="1300"/>
          </a:p>
        </p:txBody>
      </p:sp>
      <p:grpSp>
        <p:nvGrpSpPr>
          <p:cNvPr id="311" name="Google Shape;311;p26"/>
          <p:cNvGrpSpPr/>
          <p:nvPr/>
        </p:nvGrpSpPr>
        <p:grpSpPr>
          <a:xfrm>
            <a:off x="6337663" y="2462475"/>
            <a:ext cx="71100" cy="375500"/>
            <a:chOff x="1575375" y="2691075"/>
            <a:chExt cx="71100" cy="375500"/>
          </a:xfrm>
        </p:grpSpPr>
        <p:cxnSp>
          <p:nvCxnSpPr>
            <p:cNvPr id="312" name="Google Shape;312;p26"/>
            <p:cNvCxnSpPr/>
            <p:nvPr/>
          </p:nvCxnSpPr>
          <p:spPr>
            <a:xfrm>
              <a:off x="1609125" y="2759975"/>
              <a:ext cx="3600" cy="306600"/>
            </a:xfrm>
            <a:prstGeom prst="straightConnector1">
              <a:avLst/>
            </a:prstGeom>
            <a:noFill/>
            <a:ln cap="flat" cmpd="sng" w="19050">
              <a:solidFill>
                <a:schemeClr val="dk2"/>
              </a:solidFill>
              <a:prstDash val="solid"/>
              <a:round/>
              <a:headEnd len="med" w="med" type="none"/>
              <a:tailEnd len="med" w="med" type="none"/>
            </a:ln>
          </p:spPr>
        </p:cxnSp>
        <p:sp>
          <p:nvSpPr>
            <p:cNvPr id="313" name="Google Shape;313;p26"/>
            <p:cNvSpPr/>
            <p:nvPr/>
          </p:nvSpPr>
          <p:spPr>
            <a:xfrm>
              <a:off x="1575375" y="2691075"/>
              <a:ext cx="71100" cy="71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grpSp>
      <p:sp>
        <p:nvSpPr>
          <p:cNvPr id="314" name="Google Shape;314;p26"/>
          <p:cNvSpPr/>
          <p:nvPr/>
        </p:nvSpPr>
        <p:spPr>
          <a:xfrm>
            <a:off x="153075" y="2831050"/>
            <a:ext cx="1542300" cy="306600"/>
          </a:xfrm>
          <a:prstGeom prst="rect">
            <a:avLst/>
          </a:prstGeom>
          <a:solidFill>
            <a:srgbClr val="1A9988">
              <a:alpha val="468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 name="Google Shape;315;p26"/>
          <p:cNvSpPr/>
          <p:nvPr/>
        </p:nvSpPr>
        <p:spPr>
          <a:xfrm>
            <a:off x="1758425" y="2839850"/>
            <a:ext cx="1628100" cy="306600"/>
          </a:xfrm>
          <a:prstGeom prst="rect">
            <a:avLst/>
          </a:prstGeom>
          <a:solidFill>
            <a:srgbClr val="1A9988">
              <a:alpha val="468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 name="Google Shape;316;p26"/>
          <p:cNvSpPr/>
          <p:nvPr/>
        </p:nvSpPr>
        <p:spPr>
          <a:xfrm>
            <a:off x="4245300" y="2832800"/>
            <a:ext cx="2029200" cy="306600"/>
          </a:xfrm>
          <a:prstGeom prst="rect">
            <a:avLst/>
          </a:prstGeom>
          <a:solidFill>
            <a:srgbClr val="EB5600">
              <a:alpha val="430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7" name="Google Shape;317;p26"/>
          <p:cNvSpPr/>
          <p:nvPr/>
        </p:nvSpPr>
        <p:spPr>
          <a:xfrm>
            <a:off x="3386525" y="2839850"/>
            <a:ext cx="795600" cy="306600"/>
          </a:xfrm>
          <a:prstGeom prst="rect">
            <a:avLst/>
          </a:prstGeom>
          <a:solidFill>
            <a:srgbClr val="EB5600">
              <a:alpha val="430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 name="Google Shape;318;p26"/>
          <p:cNvSpPr/>
          <p:nvPr/>
        </p:nvSpPr>
        <p:spPr>
          <a:xfrm>
            <a:off x="6364325" y="2681200"/>
            <a:ext cx="2561100" cy="606300"/>
          </a:xfrm>
          <a:prstGeom prst="rightArrow">
            <a:avLst>
              <a:gd fmla="val 50000" name="adj1"/>
              <a:gd fmla="val 50000" name="adj2"/>
            </a:avLst>
          </a:prstGeom>
          <a:solidFill>
            <a:srgbClr val="EB5600">
              <a:alpha val="430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 name="Google Shape;319;p26"/>
          <p:cNvSpPr txBox="1"/>
          <p:nvPr/>
        </p:nvSpPr>
        <p:spPr>
          <a:xfrm>
            <a:off x="2964438" y="2823800"/>
            <a:ext cx="18543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zh-CN" sz="1000"/>
              <a:t>Feature engineering</a:t>
            </a:r>
            <a:endParaRPr sz="1000"/>
          </a:p>
        </p:txBody>
      </p:sp>
      <p:sp>
        <p:nvSpPr>
          <p:cNvPr id="320" name="Google Shape;320;p26"/>
          <p:cNvSpPr txBox="1"/>
          <p:nvPr/>
        </p:nvSpPr>
        <p:spPr>
          <a:xfrm>
            <a:off x="4049575" y="3296975"/>
            <a:ext cx="28227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Char char="●"/>
            </a:pPr>
            <a:r>
              <a:rPr lang="zh-CN" sz="1000"/>
              <a:t>OLS regression model</a:t>
            </a:r>
            <a:endParaRPr sz="1000"/>
          </a:p>
          <a:p>
            <a:pPr indent="-292100" lvl="0" marL="457200" rtl="0" algn="l">
              <a:spcBef>
                <a:spcPts val="0"/>
              </a:spcBef>
              <a:spcAft>
                <a:spcPts val="0"/>
              </a:spcAft>
              <a:buSzPts val="1000"/>
              <a:buChar char="●"/>
            </a:pPr>
            <a:r>
              <a:rPr lang="zh-CN" sz="1000"/>
              <a:t>Regression discontinuity models</a:t>
            </a:r>
            <a:endParaRPr sz="1000"/>
          </a:p>
          <a:p>
            <a:pPr indent="-292100" lvl="0" marL="457200" rtl="0" algn="l">
              <a:lnSpc>
                <a:spcPct val="115000"/>
              </a:lnSpc>
              <a:spcBef>
                <a:spcPts val="0"/>
              </a:spcBef>
              <a:spcAft>
                <a:spcPts val="0"/>
              </a:spcAft>
              <a:buSzPts val="1000"/>
              <a:buChar char="●"/>
            </a:pPr>
            <a:r>
              <a:rPr lang="zh-CN" sz="1000"/>
              <a:t>Predictive model</a:t>
            </a:r>
            <a:endParaRPr sz="1000"/>
          </a:p>
        </p:txBody>
      </p:sp>
      <p:sp>
        <p:nvSpPr>
          <p:cNvPr id="321" name="Google Shape;321;p26"/>
          <p:cNvSpPr txBox="1"/>
          <p:nvPr/>
        </p:nvSpPr>
        <p:spPr>
          <a:xfrm>
            <a:off x="136625" y="4262788"/>
            <a:ext cx="308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zh-CN" sz="1100"/>
              <a:t>Software: R, ArcGIS Pro, JavaScript</a:t>
            </a:r>
            <a:endParaRPr i="1" sz="1100"/>
          </a:p>
        </p:txBody>
      </p:sp>
      <p:sp>
        <p:nvSpPr>
          <p:cNvPr id="322" name="Google Shape;322;p26"/>
          <p:cNvSpPr txBox="1"/>
          <p:nvPr/>
        </p:nvSpPr>
        <p:spPr>
          <a:xfrm>
            <a:off x="6490425" y="3273875"/>
            <a:ext cx="25611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Char char="●"/>
            </a:pPr>
            <a:r>
              <a:rPr lang="zh-CN" sz="1000"/>
              <a:t>Background information</a:t>
            </a:r>
            <a:endParaRPr sz="1000"/>
          </a:p>
          <a:p>
            <a:pPr indent="-292100" lvl="0" marL="457200" rtl="0" algn="l">
              <a:lnSpc>
                <a:spcPct val="115000"/>
              </a:lnSpc>
              <a:spcBef>
                <a:spcPts val="0"/>
              </a:spcBef>
              <a:spcAft>
                <a:spcPts val="0"/>
              </a:spcAft>
              <a:buSzPts val="1000"/>
              <a:buChar char="●"/>
            </a:pPr>
            <a:r>
              <a:rPr lang="zh-CN" sz="1000"/>
              <a:t>The Stitch effects on sales price</a:t>
            </a:r>
            <a:endParaRPr sz="1000"/>
          </a:p>
          <a:p>
            <a:pPr indent="-292100" lvl="0" marL="457200" rtl="0" algn="l">
              <a:lnSpc>
                <a:spcPct val="115000"/>
              </a:lnSpc>
              <a:spcBef>
                <a:spcPts val="0"/>
              </a:spcBef>
              <a:spcAft>
                <a:spcPts val="0"/>
              </a:spcAft>
              <a:buSzPts val="1000"/>
              <a:buChar char="●"/>
            </a:pPr>
            <a:r>
              <a:rPr lang="zh-CN" sz="1000"/>
              <a:t>Three future scenarios</a:t>
            </a:r>
            <a:endParaRPr sz="1000"/>
          </a:p>
        </p:txBody>
      </p:sp>
      <p:sp>
        <p:nvSpPr>
          <p:cNvPr id="323" name="Google Shape;323;p26"/>
          <p:cNvSpPr txBox="1"/>
          <p:nvPr/>
        </p:nvSpPr>
        <p:spPr>
          <a:xfrm>
            <a:off x="4049575" y="4124850"/>
            <a:ext cx="48759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Char char="●"/>
            </a:pPr>
            <a:r>
              <a:rPr lang="zh-CN" sz="1000"/>
              <a:t>Quantitative relationships between the I-676 and sales price</a:t>
            </a:r>
            <a:endParaRPr sz="1000"/>
          </a:p>
          <a:p>
            <a:pPr indent="-292100" lvl="0" marL="457200" rtl="0" algn="l">
              <a:lnSpc>
                <a:spcPct val="115000"/>
              </a:lnSpc>
              <a:spcBef>
                <a:spcPts val="0"/>
              </a:spcBef>
              <a:spcAft>
                <a:spcPts val="0"/>
              </a:spcAft>
              <a:buSzPts val="1000"/>
              <a:buChar char="●"/>
            </a:pPr>
            <a:r>
              <a:rPr lang="zh-CN" sz="1000"/>
              <a:t>Sales price interpretations of the northern and southern side of I-676</a:t>
            </a:r>
            <a:endParaRPr sz="1000"/>
          </a:p>
          <a:p>
            <a:pPr indent="-292100" lvl="0" marL="457200" rtl="0" algn="l">
              <a:lnSpc>
                <a:spcPct val="115000"/>
              </a:lnSpc>
              <a:spcBef>
                <a:spcPts val="0"/>
              </a:spcBef>
              <a:spcAft>
                <a:spcPts val="0"/>
              </a:spcAft>
              <a:buSzPts val="1000"/>
              <a:buChar char="●"/>
            </a:pPr>
            <a:r>
              <a:rPr lang="zh-CN" sz="1000"/>
              <a:t>Predicting sales price based on future scenarios</a:t>
            </a:r>
            <a:endParaRPr sz="1000"/>
          </a:p>
        </p:txBody>
      </p:sp>
      <p:sp>
        <p:nvSpPr>
          <p:cNvPr id="324" name="Google Shape;324;p26"/>
          <p:cNvSpPr/>
          <p:nvPr/>
        </p:nvSpPr>
        <p:spPr>
          <a:xfrm>
            <a:off x="5146800" y="3943475"/>
            <a:ext cx="147900" cy="21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Github</a:t>
            </a:r>
            <a:endParaRPr/>
          </a:p>
        </p:txBody>
      </p:sp>
      <p:sp>
        <p:nvSpPr>
          <p:cNvPr id="330" name="Google Shape;330;p27"/>
          <p:cNvSpPr txBox="1"/>
          <p:nvPr>
            <p:ph idx="1" type="body"/>
          </p:nvPr>
        </p:nvSpPr>
        <p:spPr>
          <a:xfrm>
            <a:off x="729450" y="4140600"/>
            <a:ext cx="7688700" cy="44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100">
                <a:solidFill>
                  <a:srgbClr val="000000"/>
                </a:solidFill>
                <a:latin typeface="Arial"/>
                <a:ea typeface="Arial"/>
                <a:cs typeface="Arial"/>
                <a:sym typeface="Arial"/>
              </a:rPr>
              <a:t>GitHub: </a:t>
            </a:r>
            <a:r>
              <a:rPr b="1" lang="zh-CN" sz="1100" u="sng">
                <a:solidFill>
                  <a:srgbClr val="1155CC"/>
                </a:solidFill>
                <a:latin typeface="Arial"/>
                <a:ea typeface="Arial"/>
                <a:cs typeface="Arial"/>
                <a:sym typeface="Arial"/>
                <a:hlinkClick r:id="rId3">
                  <a:extLst>
                    <a:ext uri="{A12FA001-AC4F-418D-AE19-62706E023703}">
                      <ahyp:hlinkClr val="tx"/>
                    </a:ext>
                  </a:extLst>
                </a:hlinkClick>
              </a:rPr>
              <a:t>Bluebird-hi/Chinatown-Practicum: Envisioning Neighborhood Futures After the Chinatown Stitch</a:t>
            </a:r>
            <a:endParaRPr/>
          </a:p>
        </p:txBody>
      </p:sp>
      <p:pic>
        <p:nvPicPr>
          <p:cNvPr id="331" name="Google Shape;331;p27"/>
          <p:cNvPicPr preferRelativeResize="0"/>
          <p:nvPr/>
        </p:nvPicPr>
        <p:blipFill>
          <a:blip r:embed="rId4">
            <a:alphaModFix/>
          </a:blip>
          <a:stretch>
            <a:fillRect/>
          </a:stretch>
        </p:blipFill>
        <p:spPr>
          <a:xfrm>
            <a:off x="3112425" y="1019575"/>
            <a:ext cx="5662174" cy="2700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Data Wrangling: Data Source</a:t>
            </a:r>
            <a:endParaRPr/>
          </a:p>
        </p:txBody>
      </p:sp>
      <p:graphicFrame>
        <p:nvGraphicFramePr>
          <p:cNvPr id="337" name="Google Shape;337;p28"/>
          <p:cNvGraphicFramePr/>
          <p:nvPr/>
        </p:nvGraphicFramePr>
        <p:xfrm>
          <a:off x="9911550" y="578888"/>
          <a:ext cx="3000000" cy="3000000"/>
        </p:xfrm>
        <a:graphic>
          <a:graphicData uri="http://schemas.openxmlformats.org/drawingml/2006/table">
            <a:tbl>
              <a:tblPr>
                <a:noFill/>
                <a:tableStyleId>{051DCA1C-4758-4995-98CB-499CBCFAD230}</a:tableStyleId>
              </a:tblPr>
              <a:tblGrid>
                <a:gridCol w="2055450"/>
                <a:gridCol w="3701575"/>
                <a:gridCol w="1082450"/>
                <a:gridCol w="1382350"/>
              </a:tblGrid>
              <a:tr h="264125">
                <a:tc>
                  <a:txBody>
                    <a:bodyPr/>
                    <a:lstStyle/>
                    <a:p>
                      <a:pPr indent="0" lvl="0" marL="0" rtl="0" algn="l">
                        <a:spcBef>
                          <a:spcPts val="0"/>
                        </a:spcBef>
                        <a:spcAft>
                          <a:spcPts val="0"/>
                        </a:spcAft>
                        <a:buNone/>
                      </a:pPr>
                      <a:r>
                        <a:rPr b="1" lang="zh-CN" sz="1100"/>
                        <a:t>CATEGORY</a:t>
                      </a:r>
                      <a:endParaRPr b="1" sz="1100"/>
                    </a:p>
                  </a:txBody>
                  <a:tcPr marT="91425" marB="91425" marR="91425" marL="91425">
                    <a:solidFill>
                      <a:srgbClr val="1A9988">
                        <a:alpha val="46840"/>
                      </a:srgbClr>
                    </a:solidFill>
                  </a:tcPr>
                </a:tc>
                <a:tc>
                  <a:txBody>
                    <a:bodyPr/>
                    <a:lstStyle/>
                    <a:p>
                      <a:pPr indent="0" lvl="0" marL="0" rtl="0" algn="l">
                        <a:spcBef>
                          <a:spcPts val="0"/>
                        </a:spcBef>
                        <a:spcAft>
                          <a:spcPts val="0"/>
                        </a:spcAft>
                        <a:buNone/>
                      </a:pPr>
                      <a:r>
                        <a:rPr b="1" lang="zh-CN" sz="1100"/>
                        <a:t>DATA</a:t>
                      </a:r>
                      <a:endParaRPr b="1" sz="1100"/>
                    </a:p>
                  </a:txBody>
                  <a:tcPr marT="91425" marB="91425" marR="91425" marL="91425">
                    <a:solidFill>
                      <a:srgbClr val="1A9988">
                        <a:alpha val="46840"/>
                      </a:srgbClr>
                    </a:solidFill>
                  </a:tcPr>
                </a:tc>
                <a:tc>
                  <a:txBody>
                    <a:bodyPr/>
                    <a:lstStyle/>
                    <a:p>
                      <a:pPr indent="0" lvl="0" marL="0" rtl="0" algn="l">
                        <a:spcBef>
                          <a:spcPts val="0"/>
                        </a:spcBef>
                        <a:spcAft>
                          <a:spcPts val="0"/>
                        </a:spcAft>
                        <a:buNone/>
                      </a:pPr>
                      <a:r>
                        <a:rPr b="1" lang="zh-CN" sz="1100"/>
                        <a:t>RETRIEVED</a:t>
                      </a:r>
                      <a:endParaRPr b="1" sz="1100"/>
                    </a:p>
                  </a:txBody>
                  <a:tcPr marT="91425" marB="91425" marR="91425" marL="91425">
                    <a:solidFill>
                      <a:srgbClr val="1A9988">
                        <a:alpha val="46840"/>
                      </a:srgbClr>
                    </a:solidFill>
                  </a:tcPr>
                </a:tc>
                <a:tc>
                  <a:txBody>
                    <a:bodyPr/>
                    <a:lstStyle/>
                    <a:p>
                      <a:pPr indent="0" lvl="0" marL="0" rtl="0" algn="l">
                        <a:spcBef>
                          <a:spcPts val="0"/>
                        </a:spcBef>
                        <a:spcAft>
                          <a:spcPts val="0"/>
                        </a:spcAft>
                        <a:buNone/>
                      </a:pPr>
                      <a:r>
                        <a:rPr b="1" lang="zh-CN" sz="1100"/>
                        <a:t>SOURCE</a:t>
                      </a:r>
                      <a:endParaRPr b="1" sz="1100"/>
                    </a:p>
                  </a:txBody>
                  <a:tcPr marT="91425" marB="91425" marR="91425" marL="91425">
                    <a:solidFill>
                      <a:srgbClr val="1A9988">
                        <a:alpha val="46840"/>
                      </a:srgbClr>
                    </a:solidFill>
                  </a:tcPr>
                </a:tc>
              </a:tr>
              <a:tr h="279900">
                <a:tc>
                  <a:txBody>
                    <a:bodyPr/>
                    <a:lstStyle/>
                    <a:p>
                      <a:pPr indent="0" lvl="0" marL="0" rtl="0" algn="l">
                        <a:spcBef>
                          <a:spcPts val="0"/>
                        </a:spcBef>
                        <a:spcAft>
                          <a:spcPts val="0"/>
                        </a:spcAft>
                        <a:buNone/>
                      </a:pPr>
                      <a:r>
                        <a:rPr lang="zh-CN" sz="1100"/>
                        <a:t>Internal features</a:t>
                      </a:r>
                      <a:endParaRPr sz="1100"/>
                    </a:p>
                  </a:txBody>
                  <a:tcPr marT="91425" marB="91425" marR="91425" marL="91425"/>
                </a:tc>
                <a:tc>
                  <a:txBody>
                    <a:bodyPr/>
                    <a:lstStyle/>
                    <a:p>
                      <a:pPr indent="0" lvl="0" marL="0" rtl="0" algn="l">
                        <a:spcBef>
                          <a:spcPts val="0"/>
                        </a:spcBef>
                        <a:spcAft>
                          <a:spcPts val="0"/>
                        </a:spcAft>
                        <a:buNone/>
                      </a:pPr>
                      <a:r>
                        <a:rPr lang="zh-CN" sz="1100"/>
                        <a:t>Property data</a:t>
                      </a:r>
                      <a:endParaRPr sz="1100"/>
                    </a:p>
                  </a:txBody>
                  <a:tcPr marT="91425" marB="91425" marR="91425" marL="91425"/>
                </a:tc>
                <a:tc>
                  <a:txBody>
                    <a:bodyPr/>
                    <a:lstStyle/>
                    <a:p>
                      <a:pPr indent="0" lvl="0" marL="0" rtl="0" algn="l">
                        <a:spcBef>
                          <a:spcPts val="0"/>
                        </a:spcBef>
                        <a:spcAft>
                          <a:spcPts val="0"/>
                        </a:spcAft>
                        <a:buNone/>
                      </a:pPr>
                      <a:r>
                        <a:rPr lang="zh-CN" sz="1100"/>
                        <a:t>2025</a:t>
                      </a:r>
                      <a:endParaRPr sz="1100"/>
                    </a:p>
                  </a:txBody>
                  <a:tcPr marT="91425" marB="91425" marR="91425" marL="91425"/>
                </a:tc>
                <a:tc>
                  <a:txBody>
                    <a:bodyPr/>
                    <a:lstStyle/>
                    <a:p>
                      <a:pPr indent="0" lvl="0" marL="0" rtl="0" algn="l">
                        <a:spcBef>
                          <a:spcPts val="0"/>
                        </a:spcBef>
                        <a:spcAft>
                          <a:spcPts val="0"/>
                        </a:spcAft>
                        <a:buNone/>
                      </a:pPr>
                      <a:r>
                        <a:rPr lang="zh-CN" sz="1100"/>
                        <a:t>OpenDataPhilly</a:t>
                      </a:r>
                      <a:endParaRPr sz="1100"/>
                    </a:p>
                  </a:txBody>
                  <a:tcPr marT="91425" marB="91425" marR="91425" marL="91425"/>
                </a:tc>
              </a:tr>
              <a:tr h="419850">
                <a:tc>
                  <a:txBody>
                    <a:bodyPr/>
                    <a:lstStyle/>
                    <a:p>
                      <a:pPr indent="0" lvl="0" marL="0" rtl="0" algn="l">
                        <a:spcBef>
                          <a:spcPts val="0"/>
                        </a:spcBef>
                        <a:spcAft>
                          <a:spcPts val="0"/>
                        </a:spcAft>
                        <a:buNone/>
                      </a:pPr>
                      <a:r>
                        <a:rPr lang="zh-CN" sz="1100"/>
                        <a:t>Neighborhood context</a:t>
                      </a:r>
                      <a:endParaRPr sz="1100"/>
                    </a:p>
                  </a:txBody>
                  <a:tcPr marT="91425" marB="91425" marR="91425" marL="91425"/>
                </a:tc>
                <a:tc>
                  <a:txBody>
                    <a:bodyPr/>
                    <a:lstStyle/>
                    <a:p>
                      <a:pPr indent="0" lvl="0" marL="0" rtl="0" algn="l">
                        <a:spcBef>
                          <a:spcPts val="0"/>
                        </a:spcBef>
                        <a:spcAft>
                          <a:spcPts val="0"/>
                        </a:spcAft>
                        <a:buNone/>
                      </a:pPr>
                      <a:r>
                        <a:rPr lang="zh-CN" sz="1100"/>
                        <a:t>Infrastructure data I (schools, transit stations, hospitals)</a:t>
                      </a:r>
                      <a:endParaRPr sz="1100"/>
                    </a:p>
                  </a:txBody>
                  <a:tcPr marT="91425" marB="91425" marR="91425" marL="91425"/>
                </a:tc>
                <a:tc>
                  <a:txBody>
                    <a:bodyPr/>
                    <a:lstStyle/>
                    <a:p>
                      <a:pPr indent="0" lvl="0" marL="0" rtl="0" algn="l">
                        <a:spcBef>
                          <a:spcPts val="0"/>
                        </a:spcBef>
                        <a:spcAft>
                          <a:spcPts val="0"/>
                        </a:spcAft>
                        <a:buNone/>
                      </a:pPr>
                      <a:r>
                        <a:rPr lang="zh-CN" sz="1100"/>
                        <a:t>/</a:t>
                      </a:r>
                      <a:endParaRPr sz="1100"/>
                    </a:p>
                  </a:txBody>
                  <a:tcPr marT="91425" marB="91425" marR="91425" marL="91425"/>
                </a:tc>
                <a:tc>
                  <a:txBody>
                    <a:bodyPr/>
                    <a:lstStyle/>
                    <a:p>
                      <a:pPr indent="0" lvl="0" marL="0" rtl="0" algn="l">
                        <a:spcBef>
                          <a:spcPts val="0"/>
                        </a:spcBef>
                        <a:spcAft>
                          <a:spcPts val="0"/>
                        </a:spcAft>
                        <a:buNone/>
                      </a:pPr>
                      <a:r>
                        <a:rPr lang="zh-CN" sz="1100"/>
                        <a:t>ArcGIS Databases</a:t>
                      </a:r>
                      <a:endParaRPr sz="1100"/>
                    </a:p>
                  </a:txBody>
                  <a:tcPr marT="91425" marB="91425" marR="91425" marL="91425"/>
                </a:tc>
              </a:tr>
              <a:tr h="332700">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zh-CN" sz="1100"/>
                        <a:t>Infrastructure data (commercial area e.g. restaruant, grocery stores)</a:t>
                      </a:r>
                      <a:endParaRPr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1100"/>
                        <a:t>2025</a:t>
                      </a:r>
                      <a:endParaRPr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1100"/>
                        <a:t>Google Map API</a:t>
                      </a:r>
                      <a:endParaRPr sz="1100"/>
                    </a:p>
                  </a:txBody>
                  <a:tcPr marT="91425" marB="91425" marR="91425" marL="91425">
                    <a:lnB cap="flat" cmpd="sng" w="9525">
                      <a:solidFill>
                        <a:srgbClr val="9E9E9E"/>
                      </a:solidFill>
                      <a:prstDash val="solid"/>
                      <a:round/>
                      <a:headEnd len="sm" w="sm" type="none"/>
                      <a:tailEnd len="sm" w="sm" type="none"/>
                    </a:lnB>
                  </a:tcPr>
                </a:tc>
              </a:tr>
              <a:tr h="279900">
                <a:tc>
                  <a:txBody>
                    <a:bodyPr/>
                    <a:lstStyle/>
                    <a:p>
                      <a:pPr indent="0" lvl="0" marL="0" rtl="0" algn="l">
                        <a:spcBef>
                          <a:spcPts val="0"/>
                        </a:spcBef>
                        <a:spcAft>
                          <a:spcPts val="0"/>
                        </a:spcAft>
                        <a:buNone/>
                      </a:pPr>
                      <a:r>
                        <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zh-CN" sz="1100"/>
                        <a:t>Bike Network</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1100"/>
                        <a:t>2014</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1100"/>
                        <a:t>OpenDataPhilly</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9900">
                <a:tc>
                  <a:txBody>
                    <a:bodyPr/>
                    <a:lstStyle/>
                    <a:p>
                      <a:pPr indent="0" lvl="0" marL="0" rtl="0" algn="l">
                        <a:spcBef>
                          <a:spcPts val="0"/>
                        </a:spcBef>
                        <a:spcAft>
                          <a:spcPts val="0"/>
                        </a:spcAft>
                        <a:buNone/>
                      </a:pPr>
                      <a:r>
                        <a:rPr lang="zh-CN" sz="1100"/>
                        <a:t>Study areas</a:t>
                      </a:r>
                      <a:endParaRPr sz="1100"/>
                    </a:p>
                  </a:txBody>
                  <a:tcPr marT="91425" marB="91425" marR="91425" marL="91425"/>
                </a:tc>
                <a:tc>
                  <a:txBody>
                    <a:bodyPr/>
                    <a:lstStyle/>
                    <a:p>
                      <a:pPr indent="0" lvl="0" marL="0" rtl="0" algn="l">
                        <a:spcBef>
                          <a:spcPts val="0"/>
                        </a:spcBef>
                        <a:spcAft>
                          <a:spcPts val="0"/>
                        </a:spcAft>
                        <a:buNone/>
                      </a:pPr>
                      <a:r>
                        <a:rPr lang="zh-CN" sz="1100"/>
                        <a:t>Philadelphia block groups</a:t>
                      </a:r>
                      <a:endParaRPr sz="11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zh-CN" sz="1100"/>
                        <a:t>2023</a:t>
                      </a:r>
                      <a:endParaRPr sz="11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zh-CN" sz="1100"/>
                        <a:t>ACS Census</a:t>
                      </a:r>
                      <a:endParaRPr sz="1100"/>
                    </a:p>
                  </a:txBody>
                  <a:tcPr marT="91425" marB="91425" marR="91425" marL="91425">
                    <a:lnT cap="flat" cmpd="sng" w="9525">
                      <a:solidFill>
                        <a:srgbClr val="9E9E9E"/>
                      </a:solidFill>
                      <a:prstDash val="solid"/>
                      <a:round/>
                      <a:headEnd len="sm" w="sm" type="none"/>
                      <a:tailEnd len="sm" w="sm" type="none"/>
                    </a:lnT>
                  </a:tcPr>
                </a:tc>
              </a:tr>
              <a:tr h="311125">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zh-CN" sz="1100"/>
                        <a:t>PA State Roads</a:t>
                      </a:r>
                      <a:endParaRPr sz="1100"/>
                    </a:p>
                  </a:txBody>
                  <a:tcPr marT="91425" marB="91425" marR="91425" marL="91425"/>
                </a:tc>
                <a:tc>
                  <a:txBody>
                    <a:bodyPr/>
                    <a:lstStyle/>
                    <a:p>
                      <a:pPr indent="0" lvl="0" marL="0" rtl="0" algn="l">
                        <a:spcBef>
                          <a:spcPts val="0"/>
                        </a:spcBef>
                        <a:spcAft>
                          <a:spcPts val="0"/>
                        </a:spcAft>
                        <a:buNone/>
                      </a:pPr>
                      <a:r>
                        <a:rPr lang="zh-CN" sz="1100"/>
                        <a:t>2024</a:t>
                      </a:r>
                      <a:endParaRPr sz="1100"/>
                    </a:p>
                  </a:txBody>
                  <a:tcPr marT="91425" marB="91425" marR="91425" marL="91425"/>
                </a:tc>
                <a:tc>
                  <a:txBody>
                    <a:bodyPr/>
                    <a:lstStyle/>
                    <a:p>
                      <a:pPr indent="0" lvl="0" marL="0" rtl="0" algn="l">
                        <a:spcBef>
                          <a:spcPts val="0"/>
                        </a:spcBef>
                        <a:spcAft>
                          <a:spcPts val="0"/>
                        </a:spcAft>
                        <a:buNone/>
                      </a:pPr>
                      <a:r>
                        <a:rPr lang="zh-CN" sz="1100"/>
                        <a:t>OpenDataPhilly</a:t>
                      </a:r>
                      <a:endParaRPr sz="1100"/>
                    </a:p>
                  </a:txBody>
                  <a:tcPr marT="91425" marB="91425" marR="91425" marL="91425"/>
                </a:tc>
              </a:tr>
              <a:tr h="596850">
                <a:tc>
                  <a:txBody>
                    <a:bodyPr/>
                    <a:lstStyle/>
                    <a:p>
                      <a:pPr indent="0" lvl="0" marL="0" rtl="0" algn="l">
                        <a:spcBef>
                          <a:spcPts val="0"/>
                        </a:spcBef>
                        <a:spcAft>
                          <a:spcPts val="0"/>
                        </a:spcAft>
                        <a:buNone/>
                      </a:pPr>
                      <a:r>
                        <a:rPr lang="zh-CN" sz="1100"/>
                        <a:t>Census Data</a:t>
                      </a:r>
                      <a:endParaRPr sz="1100"/>
                    </a:p>
                  </a:txBody>
                  <a:tcPr marT="91425" marB="91425" marR="91425" marL="91425"/>
                </a:tc>
                <a:tc>
                  <a:txBody>
                    <a:bodyPr/>
                    <a:lstStyle/>
                    <a:p>
                      <a:pPr indent="0" lvl="0" marL="0" rtl="0" algn="l">
                        <a:spcBef>
                          <a:spcPts val="0"/>
                        </a:spcBef>
                        <a:spcAft>
                          <a:spcPts val="0"/>
                        </a:spcAft>
                        <a:buNone/>
                      </a:pPr>
                      <a:r>
                        <a:rPr lang="zh-CN" sz="1100"/>
                        <a:t>Median income, median rent, total poverty, male bachelors, female bachelors, total population, total poverty</a:t>
                      </a:r>
                      <a:endParaRPr sz="1100"/>
                    </a:p>
                  </a:txBody>
                  <a:tcPr marT="91425" marB="91425" marR="91425" marL="91425"/>
                </a:tc>
                <a:tc>
                  <a:txBody>
                    <a:bodyPr/>
                    <a:lstStyle/>
                    <a:p>
                      <a:pPr indent="0" lvl="0" marL="0" rtl="0" algn="l">
                        <a:spcBef>
                          <a:spcPts val="0"/>
                        </a:spcBef>
                        <a:spcAft>
                          <a:spcPts val="0"/>
                        </a:spcAft>
                        <a:buNone/>
                      </a:pPr>
                      <a:r>
                        <a:rPr lang="zh-CN" sz="1100"/>
                        <a:t>2023</a:t>
                      </a:r>
                      <a:endParaRPr sz="1100"/>
                    </a:p>
                  </a:txBody>
                  <a:tcPr marT="91425" marB="91425" marR="91425" marL="91425"/>
                </a:tc>
                <a:tc>
                  <a:txBody>
                    <a:bodyPr/>
                    <a:lstStyle/>
                    <a:p>
                      <a:pPr indent="0" lvl="0" marL="0" rtl="0" algn="l">
                        <a:spcBef>
                          <a:spcPts val="0"/>
                        </a:spcBef>
                        <a:spcAft>
                          <a:spcPts val="0"/>
                        </a:spcAft>
                        <a:buNone/>
                      </a:pPr>
                      <a:r>
                        <a:rPr lang="zh-CN" sz="1100"/>
                        <a:t>ACS Census Data</a:t>
                      </a:r>
                      <a:endParaRPr sz="1100"/>
                    </a:p>
                  </a:txBody>
                  <a:tcPr marT="91425" marB="91425" marR="91425" marL="91425"/>
                </a:tc>
              </a:tr>
            </a:tbl>
          </a:graphicData>
        </a:graphic>
      </p:graphicFrame>
      <p:pic>
        <p:nvPicPr>
          <p:cNvPr id="338" name="Google Shape;338;p28"/>
          <p:cNvPicPr preferRelativeResize="0"/>
          <p:nvPr/>
        </p:nvPicPr>
        <p:blipFill>
          <a:blip r:embed="rId3">
            <a:alphaModFix/>
          </a:blip>
          <a:stretch>
            <a:fillRect/>
          </a:stretch>
        </p:blipFill>
        <p:spPr>
          <a:xfrm>
            <a:off x="152400" y="2006250"/>
            <a:ext cx="8839200" cy="22189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Case Studies - Other caps</a:t>
            </a:r>
            <a:endParaRPr/>
          </a:p>
        </p:txBody>
      </p:sp>
      <p:sp>
        <p:nvSpPr>
          <p:cNvPr id="344" name="Google Shape;344;p29"/>
          <p:cNvSpPr txBox="1"/>
          <p:nvPr>
            <p:ph idx="1" type="body"/>
          </p:nvPr>
        </p:nvSpPr>
        <p:spPr>
          <a:xfrm>
            <a:off x="729450" y="1853850"/>
            <a:ext cx="7600800" cy="298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Qualitative Summary</a:t>
            </a:r>
            <a:endParaRPr/>
          </a:p>
          <a:p>
            <a:pPr indent="-311150" lvl="0" marL="457200" rtl="0" algn="l">
              <a:spcBef>
                <a:spcPts val="1200"/>
              </a:spcBef>
              <a:spcAft>
                <a:spcPts val="0"/>
              </a:spcAft>
              <a:buSzPts val="1300"/>
              <a:buChar char="●"/>
            </a:pPr>
            <a:r>
              <a:rPr lang="zh-CN"/>
              <a:t>Like Philly, many other cities constructed highways in ways that have </a:t>
            </a:r>
            <a:r>
              <a:rPr b="1" lang="zh-CN"/>
              <a:t>negatively impacted communities of color and working class people </a:t>
            </a:r>
            <a:r>
              <a:rPr lang="zh-CN"/>
              <a:t>(I-35 in Austin Texas displaced many Black and Latine residents; I-75/I-85 led to the loss of historic Black neighborhoods; Crosstown Freeway ran through the center of Asian ethnic enclaves).</a:t>
            </a:r>
            <a:endParaRPr/>
          </a:p>
          <a:p>
            <a:pPr indent="-311150" lvl="0" marL="457200" rtl="0" algn="l">
              <a:spcBef>
                <a:spcPts val="0"/>
              </a:spcBef>
              <a:spcAft>
                <a:spcPts val="0"/>
              </a:spcAft>
              <a:buSzPts val="1300"/>
              <a:buChar char="●"/>
            </a:pPr>
            <a:r>
              <a:rPr lang="zh-CN"/>
              <a:t>Caps and similar improvements generally seem to </a:t>
            </a:r>
            <a:r>
              <a:rPr b="1" lang="zh-CN"/>
              <a:t>increase neighborhood connectedness </a:t>
            </a:r>
            <a:r>
              <a:rPr lang="zh-CN"/>
              <a:t>(removing barrier effects of highways) and </a:t>
            </a:r>
            <a:r>
              <a:rPr b="1" lang="zh-CN"/>
              <a:t>green space</a:t>
            </a:r>
            <a:r>
              <a:rPr lang="zh-CN"/>
              <a:t>, but many critics say that </a:t>
            </a:r>
            <a:r>
              <a:rPr b="1" lang="zh-CN"/>
              <a:t>intentional planning and community partnerships</a:t>
            </a:r>
            <a:r>
              <a:rPr lang="zh-CN"/>
              <a:t> are necessary to avoid the same communities the were harmed in highway construction to be </a:t>
            </a:r>
            <a:r>
              <a:rPr b="1" lang="zh-CN"/>
              <a:t>displaced by gentrification</a:t>
            </a:r>
            <a:r>
              <a:rPr lang="zh-CN"/>
              <a:t> that is likely to follow cap projects (due to increased property value).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Case Studies - Highway effects on sales price</a:t>
            </a:r>
            <a:endParaRPr/>
          </a:p>
        </p:txBody>
      </p:sp>
      <p:sp>
        <p:nvSpPr>
          <p:cNvPr id="350" name="Google Shape;350;p30"/>
          <p:cNvSpPr txBox="1"/>
          <p:nvPr>
            <p:ph idx="1" type="body"/>
          </p:nvPr>
        </p:nvSpPr>
        <p:spPr>
          <a:xfrm>
            <a:off x="768975" y="1853850"/>
            <a:ext cx="4788300" cy="298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Qualitative Summary</a:t>
            </a:r>
            <a:endParaRPr/>
          </a:p>
          <a:p>
            <a:pPr indent="-311150" lvl="0" marL="457200" rtl="0" algn="l">
              <a:spcBef>
                <a:spcPts val="1200"/>
              </a:spcBef>
              <a:spcAft>
                <a:spcPts val="0"/>
              </a:spcAft>
              <a:buSzPts val="1300"/>
              <a:buChar char="●"/>
            </a:pPr>
            <a:r>
              <a:rPr lang="zh-CN"/>
              <a:t>Highway construction often </a:t>
            </a:r>
            <a:r>
              <a:rPr b="1" lang="zh-CN"/>
              <a:t>benefits suburban neighborhoods</a:t>
            </a:r>
            <a:r>
              <a:rPr lang="zh-CN"/>
              <a:t> by virtue of increased access to business centers, commercial areas, etc. (Lin and Brinkman, 2022)</a:t>
            </a:r>
            <a:endParaRPr/>
          </a:p>
          <a:p>
            <a:pPr indent="-311150" lvl="0" marL="457200" rtl="0" algn="l">
              <a:spcBef>
                <a:spcPts val="0"/>
              </a:spcBef>
              <a:spcAft>
                <a:spcPts val="0"/>
              </a:spcAft>
              <a:buSzPts val="1300"/>
              <a:buChar char="●"/>
            </a:pPr>
            <a:r>
              <a:rPr b="1" lang="zh-CN"/>
              <a:t>Urban neighborhoods near highways often see lower land values and </a:t>
            </a:r>
            <a:r>
              <a:rPr b="1" lang="zh-CN"/>
              <a:t>population</a:t>
            </a:r>
            <a:r>
              <a:rPr b="1" lang="zh-CN"/>
              <a:t> loss</a:t>
            </a:r>
            <a:r>
              <a:rPr lang="zh-CN"/>
              <a:t> (Mohl, 2008)</a:t>
            </a:r>
            <a:endParaRPr/>
          </a:p>
          <a:p>
            <a:pPr indent="-311150" lvl="0" marL="457200" rtl="0" algn="l">
              <a:spcBef>
                <a:spcPts val="0"/>
              </a:spcBef>
              <a:spcAft>
                <a:spcPts val="0"/>
              </a:spcAft>
              <a:buSzPts val="1300"/>
              <a:buChar char="●"/>
            </a:pPr>
            <a:r>
              <a:rPr lang="zh-CN"/>
              <a:t>Price changes from highway construction take time to realize (Murray and Bardaka, 2021; Chernobai et al., 2009), but some effects are seen even prior to construction due to “public anticipation effects” (Levkovich et al., 2015).</a:t>
            </a:r>
            <a:endParaRPr/>
          </a:p>
        </p:txBody>
      </p:sp>
      <p:pic>
        <p:nvPicPr>
          <p:cNvPr id="351" name="Google Shape;351;p30"/>
          <p:cNvPicPr preferRelativeResize="0"/>
          <p:nvPr/>
        </p:nvPicPr>
        <p:blipFill>
          <a:blip r:embed="rId3">
            <a:alphaModFix/>
          </a:blip>
          <a:stretch>
            <a:fillRect/>
          </a:stretch>
        </p:blipFill>
        <p:spPr>
          <a:xfrm>
            <a:off x="5281925" y="1853850"/>
            <a:ext cx="3306373" cy="33063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Case Studies - Highway effects on sales price</a:t>
            </a:r>
            <a:endParaRPr/>
          </a:p>
        </p:txBody>
      </p:sp>
      <p:pic>
        <p:nvPicPr>
          <p:cNvPr id="357" name="Google Shape;357;p31"/>
          <p:cNvPicPr preferRelativeResize="0"/>
          <p:nvPr/>
        </p:nvPicPr>
        <p:blipFill>
          <a:blip r:embed="rId3">
            <a:alphaModFix/>
          </a:blip>
          <a:stretch>
            <a:fillRect/>
          </a:stretch>
        </p:blipFill>
        <p:spPr>
          <a:xfrm>
            <a:off x="616575" y="1901700"/>
            <a:ext cx="2984852" cy="2984852"/>
          </a:xfrm>
          <a:prstGeom prst="rect">
            <a:avLst/>
          </a:prstGeom>
          <a:noFill/>
          <a:ln>
            <a:noFill/>
          </a:ln>
        </p:spPr>
      </p:pic>
      <p:pic>
        <p:nvPicPr>
          <p:cNvPr id="358" name="Google Shape;358;p31"/>
          <p:cNvPicPr preferRelativeResize="0"/>
          <p:nvPr/>
        </p:nvPicPr>
        <p:blipFill>
          <a:blip r:embed="rId4">
            <a:alphaModFix/>
          </a:blip>
          <a:stretch>
            <a:fillRect/>
          </a:stretch>
        </p:blipFill>
        <p:spPr>
          <a:xfrm>
            <a:off x="3944075" y="1901700"/>
            <a:ext cx="4262881" cy="2984849"/>
          </a:xfrm>
          <a:prstGeom prst="rect">
            <a:avLst/>
          </a:prstGeom>
          <a:noFill/>
          <a:ln>
            <a:noFill/>
          </a:ln>
        </p:spPr>
      </p:pic>
      <p:pic>
        <p:nvPicPr>
          <p:cNvPr id="359" name="Google Shape;359;p31"/>
          <p:cNvPicPr preferRelativeResize="0"/>
          <p:nvPr/>
        </p:nvPicPr>
        <p:blipFill>
          <a:blip r:embed="rId5">
            <a:alphaModFix/>
          </a:blip>
          <a:stretch>
            <a:fillRect/>
          </a:stretch>
        </p:blipFill>
        <p:spPr>
          <a:xfrm>
            <a:off x="6622450" y="4155150"/>
            <a:ext cx="2327875" cy="92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Use Case</a:t>
            </a:r>
            <a:endParaRPr/>
          </a:p>
        </p:txBody>
      </p:sp>
      <p:sp>
        <p:nvSpPr>
          <p:cNvPr id="93" name="Google Shape;93;p14"/>
          <p:cNvSpPr txBox="1"/>
          <p:nvPr>
            <p:ph idx="1" type="body"/>
          </p:nvPr>
        </p:nvSpPr>
        <p:spPr>
          <a:xfrm>
            <a:off x="727650" y="1853850"/>
            <a:ext cx="3629400" cy="2943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zh-CN"/>
              <a:t>Data - Driven Storymap</a:t>
            </a:r>
            <a:endParaRPr b="1"/>
          </a:p>
          <a:p>
            <a:pPr indent="0" lvl="0" marL="0" rtl="0" algn="l">
              <a:spcBef>
                <a:spcPts val="1200"/>
              </a:spcBef>
              <a:spcAft>
                <a:spcPts val="0"/>
              </a:spcAft>
              <a:buNone/>
            </a:pPr>
            <a:r>
              <a:rPr lang="zh-CN"/>
              <a:t>Objectives</a:t>
            </a:r>
            <a:endParaRPr/>
          </a:p>
          <a:p>
            <a:pPr indent="-311150" lvl="0" marL="457200" rtl="0" algn="l">
              <a:spcBef>
                <a:spcPts val="1200"/>
              </a:spcBef>
              <a:spcAft>
                <a:spcPts val="0"/>
              </a:spcAft>
              <a:buSzPts val="1300"/>
              <a:buChar char="●"/>
            </a:pPr>
            <a:r>
              <a:rPr lang="zh-CN"/>
              <a:t>Reveals alternative futures of housing market in Chinatown</a:t>
            </a:r>
            <a:endParaRPr/>
          </a:p>
          <a:p>
            <a:pPr indent="-311150" lvl="0" marL="457200" rtl="0" algn="l">
              <a:spcBef>
                <a:spcPts val="0"/>
              </a:spcBef>
              <a:spcAft>
                <a:spcPts val="0"/>
              </a:spcAft>
              <a:buSzPts val="1300"/>
              <a:buChar char="●"/>
            </a:pPr>
            <a:r>
              <a:rPr lang="zh-CN"/>
              <a:t>Understand the potential effects of the Chinatown Stitch</a:t>
            </a:r>
            <a:endParaRPr/>
          </a:p>
          <a:p>
            <a:pPr indent="0" lvl="0" marL="0" rtl="0" algn="l">
              <a:spcBef>
                <a:spcPts val="1200"/>
              </a:spcBef>
              <a:spcAft>
                <a:spcPts val="0"/>
              </a:spcAft>
              <a:buNone/>
            </a:pPr>
            <a:r>
              <a:rPr lang="zh-CN"/>
              <a:t>Audience</a:t>
            </a:r>
            <a:endParaRPr/>
          </a:p>
          <a:p>
            <a:pPr indent="-311150" lvl="0" marL="457200" rtl="0" algn="l">
              <a:spcBef>
                <a:spcPts val="1200"/>
              </a:spcBef>
              <a:spcAft>
                <a:spcPts val="0"/>
              </a:spcAft>
              <a:buSzPts val="1300"/>
              <a:buChar char="●"/>
            </a:pPr>
            <a:r>
              <a:rPr lang="zh-CN"/>
              <a:t>OTIS </a:t>
            </a:r>
            <a:endParaRPr/>
          </a:p>
          <a:p>
            <a:pPr indent="-311150" lvl="0" marL="457200" rtl="0" algn="l">
              <a:spcBef>
                <a:spcPts val="0"/>
              </a:spcBef>
              <a:spcAft>
                <a:spcPts val="0"/>
              </a:spcAft>
              <a:buSzPts val="1300"/>
              <a:buChar char="●"/>
            </a:pPr>
            <a:r>
              <a:rPr lang="zh-CN"/>
              <a:t>Local business owners</a:t>
            </a:r>
            <a:endParaRPr/>
          </a:p>
          <a:p>
            <a:pPr indent="-311150" lvl="0" marL="457200" rtl="0" algn="l">
              <a:spcBef>
                <a:spcPts val="0"/>
              </a:spcBef>
              <a:spcAft>
                <a:spcPts val="0"/>
              </a:spcAft>
              <a:buSzPts val="1300"/>
              <a:buChar char="●"/>
            </a:pPr>
            <a:r>
              <a:rPr lang="zh-CN"/>
              <a:t>Community stakeholders</a:t>
            </a:r>
            <a:endParaRPr/>
          </a:p>
        </p:txBody>
      </p:sp>
      <p:pic>
        <p:nvPicPr>
          <p:cNvPr id="94" name="Google Shape;94;p14"/>
          <p:cNvPicPr preferRelativeResize="0"/>
          <p:nvPr/>
        </p:nvPicPr>
        <p:blipFill>
          <a:blip r:embed="rId3">
            <a:alphaModFix/>
          </a:blip>
          <a:stretch>
            <a:fillRect/>
          </a:stretch>
        </p:blipFill>
        <p:spPr>
          <a:xfrm>
            <a:off x="4423300" y="1423500"/>
            <a:ext cx="4434375" cy="3412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Case Studies - Highway effects on sales price</a:t>
            </a:r>
            <a:endParaRPr/>
          </a:p>
        </p:txBody>
      </p:sp>
      <p:pic>
        <p:nvPicPr>
          <p:cNvPr id="365" name="Google Shape;365;p32"/>
          <p:cNvPicPr preferRelativeResize="0"/>
          <p:nvPr/>
        </p:nvPicPr>
        <p:blipFill>
          <a:blip r:embed="rId3">
            <a:alphaModFix/>
          </a:blip>
          <a:stretch>
            <a:fillRect/>
          </a:stretch>
        </p:blipFill>
        <p:spPr>
          <a:xfrm>
            <a:off x="302100" y="1853850"/>
            <a:ext cx="4258606" cy="2981849"/>
          </a:xfrm>
          <a:prstGeom prst="rect">
            <a:avLst/>
          </a:prstGeom>
          <a:noFill/>
          <a:ln>
            <a:noFill/>
          </a:ln>
        </p:spPr>
      </p:pic>
      <p:pic>
        <p:nvPicPr>
          <p:cNvPr id="366" name="Google Shape;366;p32"/>
          <p:cNvPicPr preferRelativeResize="0"/>
          <p:nvPr/>
        </p:nvPicPr>
        <p:blipFill>
          <a:blip r:embed="rId4">
            <a:alphaModFix/>
          </a:blip>
          <a:stretch>
            <a:fillRect/>
          </a:stretch>
        </p:blipFill>
        <p:spPr>
          <a:xfrm>
            <a:off x="5215700" y="2197038"/>
            <a:ext cx="2815000" cy="229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Case Studies</a:t>
            </a:r>
            <a:endParaRPr/>
          </a:p>
        </p:txBody>
      </p:sp>
      <p:grpSp>
        <p:nvGrpSpPr>
          <p:cNvPr id="372" name="Google Shape;372;p33"/>
          <p:cNvGrpSpPr/>
          <p:nvPr/>
        </p:nvGrpSpPr>
        <p:grpSpPr>
          <a:xfrm>
            <a:off x="4040325" y="515625"/>
            <a:ext cx="4572000" cy="4572000"/>
            <a:chOff x="4040325" y="515625"/>
            <a:chExt cx="4572000" cy="4572000"/>
          </a:xfrm>
        </p:grpSpPr>
        <p:pic>
          <p:nvPicPr>
            <p:cNvPr id="373" name="Google Shape;373;p33"/>
            <p:cNvPicPr preferRelativeResize="0"/>
            <p:nvPr/>
          </p:nvPicPr>
          <p:blipFill>
            <a:blip r:embed="rId3">
              <a:alphaModFix/>
            </a:blip>
            <a:stretch>
              <a:fillRect/>
            </a:stretch>
          </p:blipFill>
          <p:spPr>
            <a:xfrm>
              <a:off x="4040325" y="515625"/>
              <a:ext cx="4572000" cy="4572000"/>
            </a:xfrm>
            <a:prstGeom prst="rect">
              <a:avLst/>
            </a:prstGeom>
            <a:noFill/>
            <a:ln>
              <a:noFill/>
            </a:ln>
          </p:spPr>
        </p:pic>
        <p:sp>
          <p:nvSpPr>
            <p:cNvPr id="374" name="Google Shape;374;p33"/>
            <p:cNvSpPr/>
            <p:nvPr/>
          </p:nvSpPr>
          <p:spPr>
            <a:xfrm>
              <a:off x="5635400" y="1903425"/>
              <a:ext cx="395700" cy="273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Exploratory Data Analysis</a:t>
            </a:r>
            <a:endParaRPr/>
          </a:p>
        </p:txBody>
      </p:sp>
      <p:sp>
        <p:nvSpPr>
          <p:cNvPr id="380" name="Google Shape;380;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Basic Geography</a:t>
            </a:r>
            <a:endParaRPr/>
          </a:p>
          <a:p>
            <a:pPr indent="0" lvl="0" marL="0" rtl="0" algn="l">
              <a:spcBef>
                <a:spcPts val="1200"/>
              </a:spcBef>
              <a:spcAft>
                <a:spcPts val="0"/>
              </a:spcAft>
              <a:buNone/>
            </a:pPr>
            <a:r>
              <a:rPr lang="zh-CN"/>
              <a:t>Change in Chinatown</a:t>
            </a:r>
            <a:endParaRPr/>
          </a:p>
          <a:p>
            <a:pPr indent="0" lvl="0" marL="0" rtl="0" algn="l">
              <a:spcBef>
                <a:spcPts val="1200"/>
              </a:spcBef>
              <a:spcAft>
                <a:spcPts val="0"/>
              </a:spcAft>
              <a:buNone/>
            </a:pPr>
            <a:r>
              <a:rPr lang="zh-CN"/>
              <a:t>Effects of Highways</a:t>
            </a:r>
            <a:endParaRPr/>
          </a:p>
          <a:p>
            <a:pPr indent="0" lvl="0" marL="0" rtl="0" algn="l">
              <a:spcBef>
                <a:spcPts val="1200"/>
              </a:spcBef>
              <a:spcAft>
                <a:spcPts val="1200"/>
              </a:spcAft>
              <a:buNone/>
            </a:pPr>
            <a:r>
              <a:rPr lang="zh-CN"/>
              <a:t>Discountinuity Effects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5"/>
          <p:cNvSpPr txBox="1"/>
          <p:nvPr>
            <p:ph idx="1" type="body"/>
          </p:nvPr>
        </p:nvSpPr>
        <p:spPr>
          <a:xfrm>
            <a:off x="484800" y="3192475"/>
            <a:ext cx="8174400" cy="148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b="1" sz="1600"/>
          </a:p>
          <a:p>
            <a:pPr indent="-311150" lvl="0" marL="457200" rtl="0" algn="l">
              <a:spcBef>
                <a:spcPts val="0"/>
              </a:spcBef>
              <a:spcAft>
                <a:spcPts val="0"/>
              </a:spcAft>
              <a:buSzPts val="1300"/>
              <a:buChar char="●"/>
            </a:pPr>
            <a:r>
              <a:rPr lang="zh-CN"/>
              <a:t>Area north to the I-676 highway has more </a:t>
            </a:r>
            <a:r>
              <a:rPr b="1" lang="zh-CN"/>
              <a:t>industrial land</a:t>
            </a:r>
            <a:r>
              <a:rPr lang="zh-CN"/>
              <a:t> compared to the southern side which has a large portion of </a:t>
            </a:r>
            <a:r>
              <a:rPr b="1" lang="zh-CN"/>
              <a:t>commercial land</a:t>
            </a:r>
            <a:r>
              <a:rPr lang="zh-CN"/>
              <a:t>.</a:t>
            </a:r>
            <a:endParaRPr/>
          </a:p>
          <a:p>
            <a:pPr indent="-311150" lvl="0" marL="457200" rtl="0" algn="l">
              <a:spcBef>
                <a:spcPts val="0"/>
              </a:spcBef>
              <a:spcAft>
                <a:spcPts val="0"/>
              </a:spcAft>
              <a:buSzPts val="1300"/>
              <a:buChar char="●"/>
            </a:pPr>
            <a:r>
              <a:rPr lang="zh-CN"/>
              <a:t>More schools are located north of the I-676, a few are right next to the highway. </a:t>
            </a:r>
            <a:endParaRPr>
              <a:solidFill>
                <a:schemeClr val="dk2"/>
              </a:solidFill>
            </a:endParaRPr>
          </a:p>
          <a:p>
            <a:pPr indent="-311150" lvl="0" marL="457200" rtl="0" algn="l">
              <a:spcBef>
                <a:spcPts val="0"/>
              </a:spcBef>
              <a:spcAft>
                <a:spcPts val="0"/>
              </a:spcAft>
              <a:buSzPts val="1300"/>
              <a:buChar char="●"/>
            </a:pPr>
            <a:r>
              <a:rPr lang="zh-CN"/>
              <a:t>A cluster of </a:t>
            </a:r>
            <a:r>
              <a:rPr b="1" lang="zh-CN"/>
              <a:t>single-family homes</a:t>
            </a:r>
            <a:r>
              <a:rPr lang="zh-CN"/>
              <a:t> and vacant lots is concentrated near the </a:t>
            </a:r>
            <a:r>
              <a:rPr lang="zh-CN">
                <a:solidFill>
                  <a:srgbClr val="EB5600"/>
                </a:solidFill>
              </a:rPr>
              <a:t>southern side of I-676</a:t>
            </a:r>
            <a:r>
              <a:rPr lang="zh-CN"/>
              <a:t>, while the abundance of </a:t>
            </a:r>
            <a:r>
              <a:rPr b="1" lang="zh-CN"/>
              <a:t>vacant land</a:t>
            </a:r>
            <a:r>
              <a:rPr lang="zh-CN"/>
              <a:t> to the </a:t>
            </a:r>
            <a:r>
              <a:rPr lang="zh-CN">
                <a:solidFill>
                  <a:srgbClr val="EB5600"/>
                </a:solidFill>
              </a:rPr>
              <a:t>north</a:t>
            </a:r>
            <a:r>
              <a:rPr lang="zh-CN"/>
              <a:t> suggests significant potential for future development.</a:t>
            </a:r>
            <a:endParaRPr/>
          </a:p>
        </p:txBody>
      </p:sp>
      <p:pic>
        <p:nvPicPr>
          <p:cNvPr id="386" name="Google Shape;386;p35"/>
          <p:cNvPicPr preferRelativeResize="0"/>
          <p:nvPr/>
        </p:nvPicPr>
        <p:blipFill>
          <a:blip r:embed="rId3">
            <a:alphaModFix/>
          </a:blip>
          <a:stretch>
            <a:fillRect/>
          </a:stretch>
        </p:blipFill>
        <p:spPr>
          <a:xfrm>
            <a:off x="3348556" y="1014426"/>
            <a:ext cx="3276326" cy="2021946"/>
          </a:xfrm>
          <a:prstGeom prst="rect">
            <a:avLst/>
          </a:prstGeom>
          <a:noFill/>
          <a:ln>
            <a:noFill/>
          </a:ln>
        </p:spPr>
      </p:pic>
      <p:pic>
        <p:nvPicPr>
          <p:cNvPr id="387" name="Google Shape;387;p35"/>
          <p:cNvPicPr preferRelativeResize="0"/>
          <p:nvPr/>
        </p:nvPicPr>
        <p:blipFill>
          <a:blip r:embed="rId4">
            <a:alphaModFix/>
          </a:blip>
          <a:stretch>
            <a:fillRect/>
          </a:stretch>
        </p:blipFill>
        <p:spPr>
          <a:xfrm>
            <a:off x="165100" y="954813"/>
            <a:ext cx="3469515" cy="2141175"/>
          </a:xfrm>
          <a:prstGeom prst="rect">
            <a:avLst/>
          </a:prstGeom>
          <a:noFill/>
          <a:ln>
            <a:noFill/>
          </a:ln>
        </p:spPr>
      </p:pic>
      <p:sp>
        <p:nvSpPr>
          <p:cNvPr id="388" name="Google Shape;388;p35"/>
          <p:cNvSpPr txBox="1"/>
          <p:nvPr/>
        </p:nvSpPr>
        <p:spPr>
          <a:xfrm>
            <a:off x="385825" y="254100"/>
            <a:ext cx="68073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chemeClr val="accent1"/>
                </a:solidFill>
                <a:latin typeface="Lato"/>
                <a:ea typeface="Lato"/>
                <a:cs typeface="Lato"/>
                <a:sym typeface="Lato"/>
              </a:rPr>
              <a:t>EDA: Basic Geography</a:t>
            </a:r>
            <a:endParaRPr b="1" sz="1600">
              <a:solidFill>
                <a:schemeClr val="accent1"/>
              </a:solidFill>
              <a:latin typeface="Lato"/>
              <a:ea typeface="Lato"/>
              <a:cs typeface="Lato"/>
              <a:sym typeface="Lato"/>
            </a:endParaRPr>
          </a:p>
        </p:txBody>
      </p:sp>
      <p:pic>
        <p:nvPicPr>
          <p:cNvPr id="389" name="Google Shape;389;p35"/>
          <p:cNvPicPr preferRelativeResize="0"/>
          <p:nvPr/>
        </p:nvPicPr>
        <p:blipFill>
          <a:blip r:embed="rId5">
            <a:alphaModFix/>
          </a:blip>
          <a:stretch>
            <a:fillRect/>
          </a:stretch>
        </p:blipFill>
        <p:spPr>
          <a:xfrm>
            <a:off x="6096274" y="1013775"/>
            <a:ext cx="3276326" cy="20232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6"/>
          <p:cNvSpPr txBox="1"/>
          <p:nvPr>
            <p:ph idx="1" type="body"/>
          </p:nvPr>
        </p:nvSpPr>
        <p:spPr>
          <a:xfrm>
            <a:off x="484800" y="3632075"/>
            <a:ext cx="8174400" cy="89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p>
          <a:p>
            <a:pPr indent="-311150" lvl="0" marL="457200" rtl="0" algn="l">
              <a:spcBef>
                <a:spcPts val="0"/>
              </a:spcBef>
              <a:spcAft>
                <a:spcPts val="0"/>
              </a:spcAft>
              <a:buSzPts val="1300"/>
              <a:buChar char="●"/>
            </a:pPr>
            <a:r>
              <a:rPr lang="zh-CN"/>
              <a:t>According to Zillow, the ZHVI (zillow home value index) is higher in Chinatown area than the rest of Philadephia in the past 8 years</a:t>
            </a:r>
            <a:endParaRPr/>
          </a:p>
          <a:p>
            <a:pPr indent="-311150" lvl="0" marL="457200" rtl="0" algn="l">
              <a:spcBef>
                <a:spcPts val="0"/>
              </a:spcBef>
              <a:spcAft>
                <a:spcPts val="0"/>
              </a:spcAft>
              <a:buSzPts val="1300"/>
              <a:buChar char="●"/>
            </a:pPr>
            <a:r>
              <a:rPr lang="zh-CN"/>
              <a:t>Home values in Callow Hill had also been higher compared to Chinatown</a:t>
            </a:r>
            <a:endParaRPr/>
          </a:p>
        </p:txBody>
      </p:sp>
      <p:pic>
        <p:nvPicPr>
          <p:cNvPr id="395" name="Google Shape;395;p36"/>
          <p:cNvPicPr preferRelativeResize="0"/>
          <p:nvPr/>
        </p:nvPicPr>
        <p:blipFill rotWithShape="1">
          <a:blip r:embed="rId3">
            <a:alphaModFix/>
          </a:blip>
          <a:srcRect b="10985" l="0" r="0" t="12085"/>
          <a:stretch/>
        </p:blipFill>
        <p:spPr>
          <a:xfrm>
            <a:off x="252825" y="1097575"/>
            <a:ext cx="4250325" cy="2226075"/>
          </a:xfrm>
          <a:prstGeom prst="rect">
            <a:avLst/>
          </a:prstGeom>
          <a:noFill/>
          <a:ln>
            <a:noFill/>
          </a:ln>
        </p:spPr>
      </p:pic>
      <p:pic>
        <p:nvPicPr>
          <p:cNvPr id="396" name="Google Shape;396;p36"/>
          <p:cNvPicPr preferRelativeResize="0"/>
          <p:nvPr/>
        </p:nvPicPr>
        <p:blipFill rotWithShape="1">
          <a:blip r:embed="rId4">
            <a:alphaModFix/>
          </a:blip>
          <a:srcRect b="10985" l="0" r="0" t="12085"/>
          <a:stretch/>
        </p:blipFill>
        <p:spPr>
          <a:xfrm>
            <a:off x="4606125" y="1097575"/>
            <a:ext cx="4285050" cy="2226075"/>
          </a:xfrm>
          <a:prstGeom prst="rect">
            <a:avLst/>
          </a:prstGeom>
          <a:noFill/>
          <a:ln>
            <a:noFill/>
          </a:ln>
        </p:spPr>
      </p:pic>
      <p:sp>
        <p:nvSpPr>
          <p:cNvPr id="397" name="Google Shape;397;p36"/>
          <p:cNvSpPr txBox="1"/>
          <p:nvPr/>
        </p:nvSpPr>
        <p:spPr>
          <a:xfrm>
            <a:off x="312050" y="650425"/>
            <a:ext cx="34131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300">
                <a:solidFill>
                  <a:srgbClr val="41A153"/>
                </a:solidFill>
                <a:latin typeface="Lato"/>
                <a:ea typeface="Lato"/>
                <a:cs typeface="Lato"/>
                <a:sym typeface="Lato"/>
              </a:rPr>
              <a:t>Chinatown </a:t>
            </a:r>
            <a:r>
              <a:rPr b="1" lang="zh-CN" sz="1300">
                <a:solidFill>
                  <a:schemeClr val="accent1"/>
                </a:solidFill>
                <a:latin typeface="Lato"/>
                <a:ea typeface="Lato"/>
                <a:cs typeface="Lato"/>
                <a:sym typeface="Lato"/>
              </a:rPr>
              <a:t>vs. </a:t>
            </a:r>
            <a:r>
              <a:rPr b="1" lang="zh-CN" sz="1300">
                <a:solidFill>
                  <a:srgbClr val="D05416"/>
                </a:solidFill>
                <a:latin typeface="Lato"/>
                <a:ea typeface="Lato"/>
                <a:cs typeface="Lato"/>
                <a:sym typeface="Lato"/>
              </a:rPr>
              <a:t>Philadelphia </a:t>
            </a:r>
            <a:endParaRPr b="1" sz="1300">
              <a:solidFill>
                <a:srgbClr val="D05416"/>
              </a:solidFill>
              <a:latin typeface="Lato"/>
              <a:ea typeface="Lato"/>
              <a:cs typeface="Lato"/>
              <a:sym typeface="Lato"/>
            </a:endParaRPr>
          </a:p>
        </p:txBody>
      </p:sp>
      <p:sp>
        <p:nvSpPr>
          <p:cNvPr id="398" name="Google Shape;398;p36"/>
          <p:cNvSpPr txBox="1"/>
          <p:nvPr/>
        </p:nvSpPr>
        <p:spPr>
          <a:xfrm>
            <a:off x="4606125" y="650425"/>
            <a:ext cx="34131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300">
                <a:solidFill>
                  <a:srgbClr val="41A153"/>
                </a:solidFill>
                <a:latin typeface="Lato"/>
                <a:ea typeface="Lato"/>
                <a:cs typeface="Lato"/>
                <a:sym typeface="Lato"/>
              </a:rPr>
              <a:t>Chinatown</a:t>
            </a:r>
            <a:r>
              <a:rPr b="1" lang="zh-CN" sz="1300">
                <a:solidFill>
                  <a:schemeClr val="accent1"/>
                </a:solidFill>
                <a:latin typeface="Lato"/>
                <a:ea typeface="Lato"/>
                <a:cs typeface="Lato"/>
                <a:sym typeface="Lato"/>
              </a:rPr>
              <a:t> vs. </a:t>
            </a:r>
            <a:r>
              <a:rPr b="1" lang="zh-CN" sz="1300">
                <a:solidFill>
                  <a:srgbClr val="D05416"/>
                </a:solidFill>
                <a:latin typeface="Lato"/>
                <a:ea typeface="Lato"/>
                <a:cs typeface="Lato"/>
                <a:sym typeface="Lato"/>
              </a:rPr>
              <a:t>Callow Hill</a:t>
            </a:r>
            <a:endParaRPr b="1" sz="1300">
              <a:solidFill>
                <a:srgbClr val="D05416"/>
              </a:solidFill>
              <a:latin typeface="Lato"/>
              <a:ea typeface="Lato"/>
              <a:cs typeface="Lato"/>
              <a:sym typeface="Lato"/>
            </a:endParaRPr>
          </a:p>
        </p:txBody>
      </p:sp>
      <p:sp>
        <p:nvSpPr>
          <p:cNvPr id="399" name="Google Shape;399;p36"/>
          <p:cNvSpPr txBox="1"/>
          <p:nvPr/>
        </p:nvSpPr>
        <p:spPr>
          <a:xfrm>
            <a:off x="4408850" y="4512600"/>
            <a:ext cx="4250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900">
                <a:solidFill>
                  <a:srgbClr val="999999"/>
                </a:solidFill>
              </a:rPr>
              <a:t>Source: https://www.zillow.com/home-values/273240/chinatown-philadelphia-pa/</a:t>
            </a:r>
            <a:endParaRPr sz="900">
              <a:solidFill>
                <a:srgbClr val="999999"/>
              </a:solidFill>
            </a:endParaRPr>
          </a:p>
        </p:txBody>
      </p:sp>
      <p:sp>
        <p:nvSpPr>
          <p:cNvPr id="400" name="Google Shape;400;p36"/>
          <p:cNvSpPr txBox="1"/>
          <p:nvPr/>
        </p:nvSpPr>
        <p:spPr>
          <a:xfrm>
            <a:off x="385825" y="254100"/>
            <a:ext cx="68073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chemeClr val="accent1"/>
                </a:solidFill>
                <a:latin typeface="Lato"/>
                <a:ea typeface="Lato"/>
                <a:cs typeface="Lato"/>
                <a:sym typeface="Lato"/>
              </a:rPr>
              <a:t>EDA: House Price Story of Chinatown</a:t>
            </a:r>
            <a:endParaRPr b="1" sz="1600">
              <a:solidFill>
                <a:schemeClr val="accen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7"/>
          <p:cNvSpPr txBox="1"/>
          <p:nvPr/>
        </p:nvSpPr>
        <p:spPr>
          <a:xfrm>
            <a:off x="385825" y="254100"/>
            <a:ext cx="68073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chemeClr val="accent1"/>
                </a:solidFill>
                <a:latin typeface="Lato"/>
                <a:ea typeface="Lato"/>
                <a:cs typeface="Lato"/>
                <a:sym typeface="Lato"/>
              </a:rPr>
              <a:t>EDA: Highway effects on sales price</a:t>
            </a:r>
            <a:endParaRPr b="1" sz="1600">
              <a:solidFill>
                <a:schemeClr val="accent1"/>
              </a:solidFill>
              <a:latin typeface="Lato"/>
              <a:ea typeface="Lato"/>
              <a:cs typeface="Lato"/>
              <a:sym typeface="Lato"/>
            </a:endParaRPr>
          </a:p>
          <a:p>
            <a:pPr indent="0" lvl="0" marL="0" rtl="0" algn="l">
              <a:spcBef>
                <a:spcPts val="1200"/>
              </a:spcBef>
              <a:spcAft>
                <a:spcPts val="1200"/>
              </a:spcAft>
              <a:buNone/>
            </a:pPr>
            <a:r>
              <a:rPr b="1" lang="zh-CN" sz="1300">
                <a:solidFill>
                  <a:schemeClr val="accent1"/>
                </a:solidFill>
                <a:latin typeface="Lato"/>
                <a:ea typeface="Lato"/>
                <a:cs typeface="Lato"/>
                <a:sym typeface="Lato"/>
              </a:rPr>
              <a:t>Different Zoning Exhibit Varying Sensitivity to the Highway</a:t>
            </a:r>
            <a:endParaRPr b="1" sz="1600">
              <a:solidFill>
                <a:schemeClr val="accent1"/>
              </a:solidFill>
              <a:latin typeface="Lato"/>
              <a:ea typeface="Lato"/>
              <a:cs typeface="Lato"/>
              <a:sym typeface="Lato"/>
            </a:endParaRPr>
          </a:p>
        </p:txBody>
      </p:sp>
      <p:sp>
        <p:nvSpPr>
          <p:cNvPr id="406" name="Google Shape;406;p37"/>
          <p:cNvSpPr txBox="1"/>
          <p:nvPr/>
        </p:nvSpPr>
        <p:spPr>
          <a:xfrm>
            <a:off x="4992300" y="1871625"/>
            <a:ext cx="4151700" cy="1228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t/>
            </a:r>
            <a:endParaRPr b="1" sz="1300">
              <a:solidFill>
                <a:schemeClr val="accent1"/>
              </a:solidFill>
              <a:latin typeface="Lato"/>
              <a:ea typeface="Lato"/>
              <a:cs typeface="Lato"/>
              <a:sym typeface="Lato"/>
            </a:endParaRPr>
          </a:p>
          <a:p>
            <a:pPr indent="-304800" lvl="0" marL="457200" rtl="0" algn="l">
              <a:spcBef>
                <a:spcPts val="1200"/>
              </a:spcBef>
              <a:spcAft>
                <a:spcPts val="0"/>
              </a:spcAft>
              <a:buClr>
                <a:schemeClr val="accent1"/>
              </a:buClr>
              <a:buSzPts val="1200"/>
              <a:buFont typeface="Lato"/>
              <a:buChar char="●"/>
            </a:pPr>
            <a:r>
              <a:rPr lang="zh-CN" sz="1200">
                <a:solidFill>
                  <a:schemeClr val="accent1"/>
                </a:solidFill>
                <a:latin typeface="Lato"/>
                <a:ea typeface="Lato"/>
                <a:cs typeface="Lato"/>
                <a:sym typeface="Lato"/>
              </a:rPr>
              <a:t>High-Density Commercial Use (</a:t>
            </a:r>
            <a:r>
              <a:rPr b="1" lang="zh-CN" sz="1200">
                <a:solidFill>
                  <a:schemeClr val="accent1"/>
                </a:solidFill>
                <a:latin typeface="Lato"/>
                <a:ea typeface="Lato"/>
                <a:cs typeface="Lato"/>
                <a:sym typeface="Lato"/>
              </a:rPr>
              <a:t>CMX5, ICMX</a:t>
            </a:r>
            <a:r>
              <a:rPr lang="zh-CN" sz="1200">
                <a:solidFill>
                  <a:schemeClr val="accent1"/>
                </a:solidFill>
                <a:latin typeface="Lato"/>
                <a:ea typeface="Lato"/>
                <a:cs typeface="Lato"/>
                <a:sym typeface="Lato"/>
              </a:rPr>
              <a:t>)</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zh-CN" sz="1200">
                <a:solidFill>
                  <a:schemeClr val="accent1"/>
                </a:solidFill>
                <a:latin typeface="Lato"/>
                <a:ea typeface="Lato"/>
                <a:cs typeface="Lato"/>
                <a:sym typeface="Lato"/>
              </a:rPr>
              <a:t>Residential Industrial Use (</a:t>
            </a:r>
            <a:r>
              <a:rPr b="1" lang="zh-CN" sz="1200">
                <a:solidFill>
                  <a:schemeClr val="accent1"/>
                </a:solidFill>
                <a:latin typeface="Lato"/>
                <a:ea typeface="Lato"/>
                <a:cs typeface="Lato"/>
                <a:sym typeface="Lato"/>
              </a:rPr>
              <a:t>IRMX</a:t>
            </a:r>
            <a:r>
              <a:rPr lang="zh-CN" sz="1200">
                <a:solidFill>
                  <a:schemeClr val="accent1"/>
                </a:solidFill>
                <a:latin typeface="Lato"/>
                <a:ea typeface="Lato"/>
                <a:cs typeface="Lato"/>
                <a:sym typeface="Lato"/>
              </a:rPr>
              <a:t>)</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zh-CN" sz="1200">
                <a:solidFill>
                  <a:schemeClr val="accent1"/>
                </a:solidFill>
                <a:latin typeface="Lato"/>
                <a:ea typeface="Lato"/>
                <a:cs typeface="Lato"/>
                <a:sym typeface="Lato"/>
              </a:rPr>
              <a:t>Residential Use (</a:t>
            </a:r>
            <a:r>
              <a:rPr b="1" lang="zh-CN" sz="1200">
                <a:solidFill>
                  <a:schemeClr val="accent1"/>
                </a:solidFill>
                <a:latin typeface="Lato"/>
                <a:ea typeface="Lato"/>
                <a:cs typeface="Lato"/>
                <a:sym typeface="Lato"/>
              </a:rPr>
              <a:t>RM1, 4, RMX3, RSA5</a:t>
            </a:r>
            <a:r>
              <a:rPr lang="zh-CN" sz="1200">
                <a:solidFill>
                  <a:schemeClr val="accent1"/>
                </a:solidFill>
                <a:latin typeface="Lato"/>
                <a:ea typeface="Lato"/>
                <a:cs typeface="Lato"/>
                <a:sym typeface="Lato"/>
              </a:rPr>
              <a:t>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zh-CN" sz="1200">
                <a:solidFill>
                  <a:schemeClr val="accent1"/>
                </a:solidFill>
                <a:latin typeface="Lato"/>
                <a:ea typeface="Lato"/>
                <a:cs typeface="Lato"/>
                <a:sym typeface="Lato"/>
              </a:rPr>
              <a:t>Neighborhood Commercial Use ( </a:t>
            </a:r>
            <a:r>
              <a:rPr b="1" lang="zh-CN" sz="1200">
                <a:solidFill>
                  <a:schemeClr val="accent1"/>
                </a:solidFill>
                <a:latin typeface="Lato"/>
                <a:ea typeface="Lato"/>
                <a:cs typeface="Lato"/>
                <a:sym typeface="Lato"/>
              </a:rPr>
              <a:t>CMX 2.5</a:t>
            </a:r>
            <a:r>
              <a:rPr lang="zh-CN" sz="1200">
                <a:solidFill>
                  <a:schemeClr val="accent1"/>
                </a:solidFill>
                <a:latin typeface="Lato"/>
                <a:ea typeface="Lato"/>
                <a:cs typeface="Lato"/>
                <a:sym typeface="Lato"/>
              </a:rPr>
              <a:t>, 1, 2)</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zh-CN" sz="1200">
                <a:solidFill>
                  <a:schemeClr val="accent1"/>
                </a:solidFill>
                <a:latin typeface="Lato"/>
                <a:ea typeface="Lato"/>
                <a:cs typeface="Lato"/>
                <a:sym typeface="Lato"/>
              </a:rPr>
              <a:t>Community Commercial Use (</a:t>
            </a:r>
            <a:r>
              <a:rPr b="1" lang="zh-CN" sz="1200">
                <a:solidFill>
                  <a:schemeClr val="accent1"/>
                </a:solidFill>
                <a:latin typeface="Lato"/>
                <a:ea typeface="Lato"/>
                <a:cs typeface="Lato"/>
                <a:sym typeface="Lato"/>
              </a:rPr>
              <a:t>CMX3, 4</a:t>
            </a:r>
            <a:r>
              <a:rPr lang="zh-CN" sz="1200">
                <a:solidFill>
                  <a:schemeClr val="accent1"/>
                </a:solidFill>
                <a:latin typeface="Lato"/>
                <a:ea typeface="Lato"/>
                <a:cs typeface="Lato"/>
                <a:sym typeface="Lato"/>
              </a:rPr>
              <a:t>)</a:t>
            </a:r>
            <a:endParaRPr sz="1200">
              <a:solidFill>
                <a:schemeClr val="accent1"/>
              </a:solidFill>
              <a:latin typeface="Lato"/>
              <a:ea typeface="Lato"/>
              <a:cs typeface="Lato"/>
              <a:sym typeface="Lato"/>
            </a:endParaRPr>
          </a:p>
          <a:p>
            <a:pPr indent="0" lvl="0" marL="0" rtl="0" algn="l">
              <a:spcBef>
                <a:spcPts val="1200"/>
              </a:spcBef>
              <a:spcAft>
                <a:spcPts val="0"/>
              </a:spcAft>
              <a:buNone/>
            </a:pPr>
            <a:r>
              <a:t/>
            </a:r>
            <a:endParaRPr sz="1300">
              <a:solidFill>
                <a:schemeClr val="accent1"/>
              </a:solidFill>
              <a:latin typeface="Lato"/>
              <a:ea typeface="Lato"/>
              <a:cs typeface="Lato"/>
              <a:sym typeface="Lato"/>
            </a:endParaRPr>
          </a:p>
        </p:txBody>
      </p:sp>
      <p:pic>
        <p:nvPicPr>
          <p:cNvPr id="407" name="Google Shape;407;p37"/>
          <p:cNvPicPr preferRelativeResize="0"/>
          <p:nvPr/>
        </p:nvPicPr>
        <p:blipFill>
          <a:blip r:embed="rId3">
            <a:alphaModFix/>
          </a:blip>
          <a:stretch>
            <a:fillRect/>
          </a:stretch>
        </p:blipFill>
        <p:spPr>
          <a:xfrm>
            <a:off x="192125" y="1244550"/>
            <a:ext cx="4659699" cy="28766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8"/>
          <p:cNvSpPr txBox="1"/>
          <p:nvPr/>
        </p:nvSpPr>
        <p:spPr>
          <a:xfrm>
            <a:off x="385825" y="254100"/>
            <a:ext cx="68073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chemeClr val="accent1"/>
                </a:solidFill>
                <a:latin typeface="Lato"/>
                <a:ea typeface="Lato"/>
                <a:cs typeface="Lato"/>
                <a:sym typeface="Lato"/>
              </a:rPr>
              <a:t>EDA: Highway effects on sales price</a:t>
            </a:r>
            <a:endParaRPr b="1" sz="1600">
              <a:solidFill>
                <a:schemeClr val="accent1"/>
              </a:solidFill>
              <a:latin typeface="Lato"/>
              <a:ea typeface="Lato"/>
              <a:cs typeface="Lato"/>
              <a:sym typeface="Lato"/>
            </a:endParaRPr>
          </a:p>
          <a:p>
            <a:pPr indent="0" lvl="0" marL="0" rtl="0" algn="l">
              <a:spcBef>
                <a:spcPts val="1200"/>
              </a:spcBef>
              <a:spcAft>
                <a:spcPts val="1200"/>
              </a:spcAft>
              <a:buNone/>
            </a:pPr>
            <a:r>
              <a:rPr b="1" lang="zh-CN" sz="1300">
                <a:solidFill>
                  <a:schemeClr val="accent1"/>
                </a:solidFill>
                <a:latin typeface="Lato"/>
                <a:ea typeface="Lato"/>
                <a:cs typeface="Lato"/>
                <a:sym typeface="Lato"/>
              </a:rPr>
              <a:t>Different Neighborhood Exhibit Varying Sensitivity to the Highway</a:t>
            </a:r>
            <a:endParaRPr b="1" sz="1600">
              <a:solidFill>
                <a:schemeClr val="accent1"/>
              </a:solidFill>
              <a:latin typeface="Lato"/>
              <a:ea typeface="Lato"/>
              <a:cs typeface="Lato"/>
              <a:sym typeface="Lato"/>
            </a:endParaRPr>
          </a:p>
        </p:txBody>
      </p:sp>
      <p:sp>
        <p:nvSpPr>
          <p:cNvPr id="413" name="Google Shape;413;p38"/>
          <p:cNvSpPr txBox="1"/>
          <p:nvPr/>
        </p:nvSpPr>
        <p:spPr>
          <a:xfrm>
            <a:off x="5362575" y="1066225"/>
            <a:ext cx="3625500" cy="1228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t/>
            </a:r>
            <a:endParaRPr b="1" sz="1300">
              <a:solidFill>
                <a:schemeClr val="accent1"/>
              </a:solidFill>
              <a:latin typeface="Lato"/>
              <a:ea typeface="Lato"/>
              <a:cs typeface="Lato"/>
              <a:sym typeface="Lato"/>
            </a:endParaRPr>
          </a:p>
          <a:p>
            <a:pPr indent="-304800" lvl="0" marL="457200" rtl="0" algn="l">
              <a:lnSpc>
                <a:spcPct val="100000"/>
              </a:lnSpc>
              <a:spcBef>
                <a:spcPts val="1200"/>
              </a:spcBef>
              <a:spcAft>
                <a:spcPts val="0"/>
              </a:spcAft>
              <a:buClr>
                <a:schemeClr val="accent1"/>
              </a:buClr>
              <a:buSzPts val="1200"/>
              <a:buFont typeface="Lato"/>
              <a:buChar char="●"/>
            </a:pPr>
            <a:r>
              <a:rPr lang="zh-CN" sz="1200">
                <a:solidFill>
                  <a:schemeClr val="accent1"/>
                </a:solidFill>
                <a:latin typeface="Lato"/>
                <a:ea typeface="Lato"/>
                <a:cs typeface="Lato"/>
                <a:sym typeface="Lato"/>
              </a:rPr>
              <a:t>Chinatown, Center City, Old City, Callowhill</a:t>
            </a:r>
            <a:endParaRPr sz="1200">
              <a:solidFill>
                <a:schemeClr val="accent1"/>
              </a:solidFill>
              <a:latin typeface="Lato"/>
              <a:ea typeface="Lato"/>
              <a:cs typeface="Lato"/>
              <a:sym typeface="Lato"/>
            </a:endParaRPr>
          </a:p>
          <a:p>
            <a:pPr indent="-304800" lvl="0" marL="457200" rtl="0" algn="l">
              <a:lnSpc>
                <a:spcPct val="100000"/>
              </a:lnSpc>
              <a:spcBef>
                <a:spcPts val="0"/>
              </a:spcBef>
              <a:spcAft>
                <a:spcPts val="0"/>
              </a:spcAft>
              <a:buClr>
                <a:schemeClr val="accent1"/>
              </a:buClr>
              <a:buSzPts val="1200"/>
              <a:buFont typeface="Lato"/>
              <a:buChar char="●"/>
            </a:pPr>
            <a:r>
              <a:rPr lang="zh-CN" sz="1200">
                <a:solidFill>
                  <a:schemeClr val="accent1"/>
                </a:solidFill>
                <a:latin typeface="Lato"/>
                <a:ea typeface="Lato"/>
                <a:cs typeface="Lato"/>
                <a:sym typeface="Lato"/>
              </a:rPr>
              <a:t>Logan Square, West Poplar</a:t>
            </a:r>
            <a:endParaRPr sz="1200">
              <a:solidFill>
                <a:schemeClr val="accent1"/>
              </a:solidFill>
              <a:latin typeface="Lato"/>
              <a:ea typeface="Lato"/>
              <a:cs typeface="Lato"/>
              <a:sym typeface="Lato"/>
            </a:endParaRPr>
          </a:p>
          <a:p>
            <a:pPr indent="0" lvl="0" marL="457200" rtl="0" algn="l">
              <a:lnSpc>
                <a:spcPct val="100000"/>
              </a:lnSpc>
              <a:spcBef>
                <a:spcPts val="800"/>
              </a:spcBef>
              <a:spcAft>
                <a:spcPts val="0"/>
              </a:spcAft>
              <a:buNone/>
            </a:pPr>
            <a:r>
              <a:t/>
            </a:r>
            <a:endParaRPr sz="1200">
              <a:solidFill>
                <a:schemeClr val="accent1"/>
              </a:solidFill>
              <a:latin typeface="Lato"/>
              <a:ea typeface="Lato"/>
              <a:cs typeface="Lato"/>
              <a:sym typeface="Lato"/>
            </a:endParaRPr>
          </a:p>
          <a:p>
            <a:pPr indent="0" lvl="0" marL="0" rtl="0" algn="l">
              <a:spcBef>
                <a:spcPts val="800"/>
              </a:spcBef>
              <a:spcAft>
                <a:spcPts val="0"/>
              </a:spcAft>
              <a:buNone/>
            </a:pPr>
            <a:r>
              <a:t/>
            </a:r>
            <a:endParaRPr sz="1300">
              <a:solidFill>
                <a:schemeClr val="accent1"/>
              </a:solidFill>
              <a:latin typeface="Lato"/>
              <a:ea typeface="Lato"/>
              <a:cs typeface="Lato"/>
              <a:sym typeface="Lato"/>
            </a:endParaRPr>
          </a:p>
        </p:txBody>
      </p:sp>
      <p:pic>
        <p:nvPicPr>
          <p:cNvPr id="414" name="Google Shape;414;p38"/>
          <p:cNvPicPr preferRelativeResize="0"/>
          <p:nvPr/>
        </p:nvPicPr>
        <p:blipFill>
          <a:blip r:embed="rId3">
            <a:alphaModFix/>
          </a:blip>
          <a:stretch>
            <a:fillRect/>
          </a:stretch>
        </p:blipFill>
        <p:spPr>
          <a:xfrm>
            <a:off x="210800" y="1245550"/>
            <a:ext cx="4917602" cy="3038375"/>
          </a:xfrm>
          <a:prstGeom prst="rect">
            <a:avLst/>
          </a:prstGeom>
          <a:noFill/>
          <a:ln>
            <a:noFill/>
          </a:ln>
        </p:spPr>
      </p:pic>
      <p:pic>
        <p:nvPicPr>
          <p:cNvPr id="415" name="Google Shape;415;p38"/>
          <p:cNvPicPr preferRelativeResize="0"/>
          <p:nvPr/>
        </p:nvPicPr>
        <p:blipFill rotWithShape="1">
          <a:blip r:embed="rId4">
            <a:alphaModFix/>
          </a:blip>
          <a:srcRect b="-2039" l="980" r="980" t="2040"/>
          <a:stretch/>
        </p:blipFill>
        <p:spPr>
          <a:xfrm>
            <a:off x="4869918" y="2469475"/>
            <a:ext cx="4274082" cy="2674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9"/>
          <p:cNvSpPr txBox="1"/>
          <p:nvPr>
            <p:ph idx="1" type="body"/>
          </p:nvPr>
        </p:nvSpPr>
        <p:spPr>
          <a:xfrm>
            <a:off x="484800" y="3703425"/>
            <a:ext cx="8174400" cy="895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b="1" sz="1600"/>
          </a:p>
          <a:p>
            <a:pPr indent="-311150" lvl="0" marL="457200" rtl="0" algn="l">
              <a:spcBef>
                <a:spcPts val="0"/>
              </a:spcBef>
              <a:spcAft>
                <a:spcPts val="0"/>
              </a:spcAft>
              <a:buSzPts val="1300"/>
              <a:buChar char="●"/>
            </a:pPr>
            <a:r>
              <a:rPr lang="zh-CN"/>
              <a:t>I-676 influences sale prices in our study area, with prices rising as distance from the highway increases.</a:t>
            </a:r>
            <a:endParaRPr/>
          </a:p>
          <a:p>
            <a:pPr indent="-311150" lvl="0" marL="457200" rtl="0" algn="l">
              <a:spcBef>
                <a:spcPts val="0"/>
              </a:spcBef>
              <a:spcAft>
                <a:spcPts val="0"/>
              </a:spcAft>
              <a:buSzPts val="1300"/>
              <a:buChar char="●"/>
            </a:pPr>
            <a:r>
              <a:rPr lang="zh-CN"/>
              <a:t>However, on the </a:t>
            </a:r>
            <a:r>
              <a:rPr lang="zh-CN">
                <a:solidFill>
                  <a:srgbClr val="EB5600"/>
                </a:solidFill>
              </a:rPr>
              <a:t>northern</a:t>
            </a:r>
            <a:r>
              <a:rPr lang="zh-CN"/>
              <a:t> side, other factors seem to keep prices low.</a:t>
            </a:r>
            <a:endParaRPr/>
          </a:p>
        </p:txBody>
      </p:sp>
      <p:pic>
        <p:nvPicPr>
          <p:cNvPr id="421" name="Google Shape;421;p39"/>
          <p:cNvPicPr preferRelativeResize="0"/>
          <p:nvPr/>
        </p:nvPicPr>
        <p:blipFill rotWithShape="1">
          <a:blip r:embed="rId3">
            <a:alphaModFix/>
          </a:blip>
          <a:srcRect b="0" l="0" r="0" t="0"/>
          <a:stretch/>
        </p:blipFill>
        <p:spPr>
          <a:xfrm>
            <a:off x="1957946" y="721250"/>
            <a:ext cx="5228100" cy="3228525"/>
          </a:xfrm>
          <a:prstGeom prst="rect">
            <a:avLst/>
          </a:prstGeom>
          <a:noFill/>
          <a:ln>
            <a:noFill/>
          </a:ln>
        </p:spPr>
      </p:pic>
      <p:sp>
        <p:nvSpPr>
          <p:cNvPr id="422" name="Google Shape;422;p39"/>
          <p:cNvSpPr txBox="1"/>
          <p:nvPr/>
        </p:nvSpPr>
        <p:spPr>
          <a:xfrm>
            <a:off x="4678600" y="4488975"/>
            <a:ext cx="3654300" cy="39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CN" sz="1300">
                <a:solidFill>
                  <a:schemeClr val="accent1"/>
                </a:solidFill>
                <a:latin typeface="Lato"/>
                <a:ea typeface="Lato"/>
                <a:cs typeface="Lato"/>
                <a:sym typeface="Lato"/>
              </a:rPr>
              <a:t>Continued to explore in discontinuity models</a:t>
            </a:r>
            <a:endParaRPr sz="1300">
              <a:solidFill>
                <a:schemeClr val="accent1"/>
              </a:solidFill>
              <a:latin typeface="Lato"/>
              <a:ea typeface="Lato"/>
              <a:cs typeface="Lato"/>
              <a:sym typeface="Lato"/>
            </a:endParaRPr>
          </a:p>
        </p:txBody>
      </p:sp>
      <p:sp>
        <p:nvSpPr>
          <p:cNvPr id="423" name="Google Shape;423;p39"/>
          <p:cNvSpPr/>
          <p:nvPr/>
        </p:nvSpPr>
        <p:spPr>
          <a:xfrm>
            <a:off x="4288800" y="4598625"/>
            <a:ext cx="566400" cy="17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4" name="Google Shape;424;p39"/>
          <p:cNvSpPr txBox="1"/>
          <p:nvPr/>
        </p:nvSpPr>
        <p:spPr>
          <a:xfrm>
            <a:off x="385825" y="254100"/>
            <a:ext cx="68073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chemeClr val="accent1"/>
                </a:solidFill>
                <a:latin typeface="Lato"/>
                <a:ea typeface="Lato"/>
                <a:cs typeface="Lato"/>
                <a:sym typeface="Lato"/>
              </a:rPr>
              <a:t>EDA: I-676’s Discontinuity Effects</a:t>
            </a:r>
            <a:endParaRPr b="1" sz="16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Next Steps (as of Feb 25th)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Project Milestones</a:t>
            </a:r>
            <a:endParaRPr/>
          </a:p>
        </p:txBody>
      </p:sp>
      <p:sp>
        <p:nvSpPr>
          <p:cNvPr id="435" name="Google Shape;435;p41"/>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CN" sz="1100"/>
              <a:t>Jan 28 - Client Introductory Interview with OTIS</a:t>
            </a:r>
            <a:endParaRPr b="1" sz="1100"/>
          </a:p>
          <a:p>
            <a:pPr indent="0" lvl="0" marL="0" rtl="0" algn="l">
              <a:spcBef>
                <a:spcPts val="1200"/>
              </a:spcBef>
              <a:spcAft>
                <a:spcPts val="0"/>
              </a:spcAft>
              <a:buNone/>
            </a:pPr>
            <a:r>
              <a:rPr b="1" lang="zh-CN" sz="1100"/>
              <a:t>Feb 4 - Interview with Dr. Jefferey Lin</a:t>
            </a:r>
            <a:endParaRPr b="1" sz="1100"/>
          </a:p>
          <a:p>
            <a:pPr indent="0" lvl="0" marL="0" rtl="0" algn="l">
              <a:spcBef>
                <a:spcPts val="1200"/>
              </a:spcBef>
              <a:spcAft>
                <a:spcPts val="0"/>
              </a:spcAft>
              <a:buNone/>
            </a:pPr>
            <a:r>
              <a:rPr b="1" lang="zh-CN" sz="1100"/>
              <a:t>Feb 10 -  Interview with Dr. Domenic Vitiello</a:t>
            </a:r>
            <a:endParaRPr b="1" sz="1100"/>
          </a:p>
          <a:p>
            <a:pPr indent="0" lvl="0" marL="0" rtl="0" algn="l">
              <a:spcBef>
                <a:spcPts val="1200"/>
              </a:spcBef>
              <a:spcAft>
                <a:spcPts val="0"/>
              </a:spcAft>
              <a:buNone/>
            </a:pPr>
            <a:r>
              <a:rPr b="1" lang="zh-CN" sz="1100"/>
              <a:t>Feb 18 - Interview with Professor Yadan Luo</a:t>
            </a:r>
            <a:endParaRPr b="1" sz="1100"/>
          </a:p>
          <a:p>
            <a:pPr indent="0" lvl="0" marL="0" rtl="0" algn="l">
              <a:spcBef>
                <a:spcPts val="1200"/>
              </a:spcBef>
              <a:spcAft>
                <a:spcPts val="0"/>
              </a:spcAft>
              <a:buNone/>
            </a:pPr>
            <a:r>
              <a:rPr b="1" lang="zh-CN" sz="1100"/>
              <a:t>Feb 20 - Check Up Meeting with OTIS</a:t>
            </a:r>
            <a:endParaRPr b="1" sz="1100"/>
          </a:p>
          <a:p>
            <a:pPr indent="0" lvl="0" marL="0" rtl="0" algn="l">
              <a:spcBef>
                <a:spcPts val="1200"/>
              </a:spcBef>
              <a:spcAft>
                <a:spcPts val="0"/>
              </a:spcAft>
              <a:buNone/>
            </a:pPr>
            <a:r>
              <a:rPr b="1" lang="zh-CN" sz="1100">
                <a:solidFill>
                  <a:schemeClr val="accent3"/>
                </a:solidFill>
              </a:rPr>
              <a:t>Feb 25 - In-Class presentation #1</a:t>
            </a:r>
            <a:endParaRPr b="1" sz="1100">
              <a:solidFill>
                <a:schemeClr val="accent3"/>
              </a:solidFill>
            </a:endParaRPr>
          </a:p>
          <a:p>
            <a:pPr indent="0" lvl="0" marL="0" rtl="0" algn="l">
              <a:spcBef>
                <a:spcPts val="1200"/>
              </a:spcBef>
              <a:spcAft>
                <a:spcPts val="1200"/>
              </a:spcAft>
              <a:buNone/>
            </a:pPr>
            <a:r>
              <a:rPr lang="zh-CN" sz="1100"/>
              <a:t>Mar 4 - </a:t>
            </a:r>
            <a:r>
              <a:rPr lang="zh-CN" sz="1100"/>
              <a:t>Scenario</a:t>
            </a:r>
            <a:r>
              <a:rPr lang="zh-CN" sz="1100"/>
              <a:t> Planning Workshop with OTIS</a:t>
            </a:r>
            <a:endParaRPr sz="1100"/>
          </a:p>
        </p:txBody>
      </p:sp>
      <p:sp>
        <p:nvSpPr>
          <p:cNvPr id="436" name="Google Shape;436;p41"/>
          <p:cNvSpPr txBox="1"/>
          <p:nvPr>
            <p:ph idx="1" type="body"/>
          </p:nvPr>
        </p:nvSpPr>
        <p:spPr>
          <a:xfrm>
            <a:off x="4571850" y="2078875"/>
            <a:ext cx="38424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zh-CN" sz="1112"/>
              <a:t>Mar 18 - Models Completion</a:t>
            </a:r>
            <a:endParaRPr sz="1112"/>
          </a:p>
          <a:p>
            <a:pPr indent="0" lvl="0" marL="0" rtl="0" algn="l">
              <a:lnSpc>
                <a:spcPct val="95000"/>
              </a:lnSpc>
              <a:spcBef>
                <a:spcPts val="1200"/>
              </a:spcBef>
              <a:spcAft>
                <a:spcPts val="0"/>
              </a:spcAft>
              <a:buSzPts val="688"/>
              <a:buNone/>
            </a:pPr>
            <a:r>
              <a:rPr lang="zh-CN" sz="1112"/>
              <a:t>Mar 20  - Check Up Meeting with OTIS</a:t>
            </a:r>
            <a:endParaRPr sz="1112"/>
          </a:p>
          <a:p>
            <a:pPr indent="0" lvl="0" marL="0" rtl="0" algn="l">
              <a:lnSpc>
                <a:spcPct val="95000"/>
              </a:lnSpc>
              <a:spcBef>
                <a:spcPts val="1200"/>
              </a:spcBef>
              <a:spcAft>
                <a:spcPts val="0"/>
              </a:spcAft>
              <a:buSzPts val="688"/>
              <a:buNone/>
            </a:pPr>
            <a:r>
              <a:rPr lang="zh-CN" sz="1112"/>
              <a:t>Apr 1 - In-Class Presentation #2</a:t>
            </a:r>
            <a:endParaRPr sz="1112"/>
          </a:p>
          <a:p>
            <a:pPr indent="0" lvl="0" marL="0" rtl="0" algn="l">
              <a:lnSpc>
                <a:spcPct val="95000"/>
              </a:lnSpc>
              <a:spcBef>
                <a:spcPts val="1200"/>
              </a:spcBef>
              <a:spcAft>
                <a:spcPts val="0"/>
              </a:spcAft>
              <a:buSzPts val="688"/>
              <a:buNone/>
            </a:pPr>
            <a:r>
              <a:rPr lang="zh-CN" sz="1112"/>
              <a:t>Apr 24 - Check Up Meeting with OTIS</a:t>
            </a:r>
            <a:endParaRPr sz="1112"/>
          </a:p>
          <a:p>
            <a:pPr indent="0" lvl="0" marL="0" rtl="0" algn="l">
              <a:lnSpc>
                <a:spcPct val="95000"/>
              </a:lnSpc>
              <a:spcBef>
                <a:spcPts val="1200"/>
              </a:spcBef>
              <a:spcAft>
                <a:spcPts val="0"/>
              </a:spcAft>
              <a:buSzPts val="688"/>
              <a:buNone/>
            </a:pPr>
            <a:r>
              <a:rPr lang="zh-CN" sz="1112"/>
              <a:t>Apr 25 - Application Completion</a:t>
            </a:r>
            <a:endParaRPr sz="1112"/>
          </a:p>
          <a:p>
            <a:pPr indent="0" lvl="0" marL="0" rtl="0" algn="l">
              <a:lnSpc>
                <a:spcPct val="95000"/>
              </a:lnSpc>
              <a:spcBef>
                <a:spcPts val="1200"/>
              </a:spcBef>
              <a:spcAft>
                <a:spcPts val="0"/>
              </a:spcAft>
              <a:buSzPts val="688"/>
              <a:buNone/>
            </a:pPr>
            <a:r>
              <a:rPr lang="zh-CN" sz="1112"/>
              <a:t>May 6 - </a:t>
            </a:r>
            <a:r>
              <a:rPr lang="zh-CN" sz="1112"/>
              <a:t>Final Presenation (3-4pm, let Micheal know)</a:t>
            </a:r>
            <a:endParaRPr sz="1112"/>
          </a:p>
          <a:p>
            <a:pPr indent="0" lvl="0" marL="0" rtl="0" algn="l">
              <a:lnSpc>
                <a:spcPct val="95000"/>
              </a:lnSpc>
              <a:spcBef>
                <a:spcPts val="1200"/>
              </a:spcBef>
              <a:spcAft>
                <a:spcPts val="1200"/>
              </a:spcAft>
              <a:buSzPts val="688"/>
              <a:buNone/>
            </a:pPr>
            <a:r>
              <a:t/>
            </a:r>
            <a:endParaRPr sz="1112"/>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Research</a:t>
            </a:r>
            <a:endParaRPr/>
          </a:p>
          <a:p>
            <a:pPr indent="0" lvl="0" marL="0" rtl="0" algn="l">
              <a:spcBef>
                <a:spcPts val="0"/>
              </a:spcBef>
              <a:spcAft>
                <a:spcPts val="0"/>
              </a:spcAft>
              <a:buNone/>
            </a:pPr>
            <a:r>
              <a:rPr b="0" lang="zh-CN" sz="1400">
                <a:latin typeface="Lato"/>
                <a:ea typeface="Lato"/>
                <a:cs typeface="Lato"/>
                <a:sym typeface="Lato"/>
              </a:rPr>
              <a:t>History Context (Neighborhood &amp; Vine Street) / </a:t>
            </a:r>
            <a:endParaRPr b="0" sz="1400">
              <a:latin typeface="Lato"/>
              <a:ea typeface="Lato"/>
              <a:cs typeface="Lato"/>
              <a:sym typeface="Lato"/>
            </a:endParaRPr>
          </a:p>
          <a:p>
            <a:pPr indent="0" lvl="0" marL="0" rtl="0" algn="l">
              <a:spcBef>
                <a:spcPts val="0"/>
              </a:spcBef>
              <a:spcAft>
                <a:spcPts val="0"/>
              </a:spcAft>
              <a:buNone/>
            </a:pPr>
            <a:r>
              <a:rPr b="0" lang="zh-CN" sz="1400">
                <a:latin typeface="Lato"/>
                <a:ea typeface="Lato"/>
                <a:cs typeface="Lato"/>
                <a:sym typeface="Lato"/>
              </a:rPr>
              <a:t>Chinatown Stitch Project </a:t>
            </a:r>
            <a:endParaRPr b="0" sz="14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2" name="Google Shape;442;p42"/>
          <p:cNvSpPr txBox="1"/>
          <p:nvPr>
            <p:ph idx="1" type="body"/>
          </p:nvPr>
        </p:nvSpPr>
        <p:spPr>
          <a:xfrm>
            <a:off x="723300" y="1848289"/>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CN" sz="6000">
                <a:solidFill>
                  <a:schemeClr val="lt1"/>
                </a:solidFill>
              </a:rPr>
              <a:t>Thanks!</a:t>
            </a:r>
            <a:endParaRPr b="1" sz="6000">
              <a:solidFill>
                <a:schemeClr val="lt1"/>
              </a:solidFill>
            </a:endParaRPr>
          </a:p>
        </p:txBody>
      </p:sp>
      <p:sp>
        <p:nvSpPr>
          <p:cNvPr id="443" name="Google Shape;443;p42"/>
          <p:cNvSpPr txBox="1"/>
          <p:nvPr>
            <p:ph idx="4294967295" type="subTitle"/>
          </p:nvPr>
        </p:nvSpPr>
        <p:spPr>
          <a:xfrm>
            <a:off x="727952" y="2754013"/>
            <a:ext cx="7688100" cy="5412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440"/>
              <a:buNone/>
            </a:pPr>
            <a:r>
              <a:rPr b="1" lang="zh-CN" sz="1140">
                <a:solidFill>
                  <a:schemeClr val="lt1"/>
                </a:solidFill>
              </a:rPr>
              <a:t>Instructors: Michael Fichman &amp; Matthew Harris</a:t>
            </a:r>
            <a:endParaRPr b="1" sz="1140">
              <a:solidFill>
                <a:schemeClr val="lt1"/>
              </a:solidFill>
            </a:endParaRPr>
          </a:p>
          <a:p>
            <a:pPr indent="0" lvl="0" marL="0" rtl="0" algn="ctr">
              <a:lnSpc>
                <a:spcPct val="90000"/>
              </a:lnSpc>
              <a:spcBef>
                <a:spcPts val="1200"/>
              </a:spcBef>
              <a:spcAft>
                <a:spcPts val="0"/>
              </a:spcAft>
              <a:buSzPts val="440"/>
              <a:buNone/>
            </a:pPr>
            <a:r>
              <a:rPr b="1" lang="zh-CN" sz="1140">
                <a:solidFill>
                  <a:schemeClr val="lt1"/>
                </a:solidFill>
              </a:rPr>
              <a:t>Team: Aki Di Sandro, Ray Ma, Luming Xu, Sijia Zhang, Yixuan Zhou</a:t>
            </a:r>
            <a:endParaRPr b="1" sz="1140">
              <a:solidFill>
                <a:schemeClr val="lt1"/>
              </a:solidFill>
            </a:endParaRPr>
          </a:p>
          <a:p>
            <a:pPr indent="0" lvl="0" marL="0" rtl="0" algn="ctr">
              <a:lnSpc>
                <a:spcPct val="90000"/>
              </a:lnSpc>
              <a:spcBef>
                <a:spcPts val="1200"/>
              </a:spcBef>
              <a:spcAft>
                <a:spcPts val="0"/>
              </a:spcAft>
              <a:buSzPts val="440"/>
              <a:buNone/>
            </a:pPr>
            <a:r>
              <a:rPr b="1" lang="zh-CN" sz="1140">
                <a:solidFill>
                  <a:schemeClr val="lt1"/>
                </a:solidFill>
              </a:rPr>
              <a:t>Client Contacts: OTIS</a:t>
            </a:r>
            <a:endParaRPr b="1" sz="1140">
              <a:solidFill>
                <a:schemeClr val="lt1"/>
              </a:solidFill>
            </a:endParaRPr>
          </a:p>
          <a:p>
            <a:pPr indent="0" lvl="0" marL="0" rtl="0" algn="ctr">
              <a:lnSpc>
                <a:spcPct val="90000"/>
              </a:lnSpc>
              <a:spcBef>
                <a:spcPts val="1200"/>
              </a:spcBef>
              <a:spcAft>
                <a:spcPts val="1200"/>
              </a:spcAft>
              <a:buSzPts val="440"/>
              <a:buNone/>
            </a:pPr>
            <a:r>
              <a:t/>
            </a:r>
            <a:endParaRPr b="1" sz="114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23927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CN" sz="1740"/>
              <a:t>History Context</a:t>
            </a:r>
            <a:endParaRPr sz="1740"/>
          </a:p>
        </p:txBody>
      </p:sp>
      <p:cxnSp>
        <p:nvCxnSpPr>
          <p:cNvPr id="105" name="Google Shape;105;p16"/>
          <p:cNvCxnSpPr/>
          <p:nvPr/>
        </p:nvCxnSpPr>
        <p:spPr>
          <a:xfrm>
            <a:off x="-12600" y="2837975"/>
            <a:ext cx="9156600" cy="0"/>
          </a:xfrm>
          <a:prstGeom prst="straightConnector1">
            <a:avLst/>
          </a:prstGeom>
          <a:noFill/>
          <a:ln cap="flat" cmpd="sng" w="19050">
            <a:solidFill>
              <a:schemeClr val="dk2"/>
            </a:solidFill>
            <a:prstDash val="solid"/>
            <a:round/>
            <a:headEnd len="med" w="med" type="none"/>
            <a:tailEnd len="med" w="med" type="none"/>
          </a:ln>
        </p:spPr>
      </p:cxnSp>
      <p:sp>
        <p:nvSpPr>
          <p:cNvPr id="106" name="Google Shape;106;p16"/>
          <p:cNvSpPr txBox="1"/>
          <p:nvPr/>
        </p:nvSpPr>
        <p:spPr>
          <a:xfrm>
            <a:off x="-20700" y="3692275"/>
            <a:ext cx="2247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t>1870s-1930s</a:t>
            </a:r>
            <a:endParaRPr sz="1100"/>
          </a:p>
          <a:p>
            <a:pPr indent="0" lvl="0" marL="0" rtl="0" algn="ctr">
              <a:spcBef>
                <a:spcPts val="0"/>
              </a:spcBef>
              <a:spcAft>
                <a:spcPts val="0"/>
              </a:spcAft>
              <a:buNone/>
            </a:pPr>
            <a:r>
              <a:rPr b="1" lang="zh-CN" sz="1000"/>
              <a:t>The Birth of Philadelphia Chinatown</a:t>
            </a:r>
            <a:endParaRPr sz="1100"/>
          </a:p>
        </p:txBody>
      </p:sp>
      <p:sp>
        <p:nvSpPr>
          <p:cNvPr id="107" name="Google Shape;107;p16"/>
          <p:cNvSpPr/>
          <p:nvPr/>
        </p:nvSpPr>
        <p:spPr>
          <a:xfrm>
            <a:off x="1067400" y="3599575"/>
            <a:ext cx="71100" cy="71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108" name="Google Shape;108;p16"/>
          <p:cNvSpPr txBox="1"/>
          <p:nvPr/>
        </p:nvSpPr>
        <p:spPr>
          <a:xfrm>
            <a:off x="1768925" y="3692275"/>
            <a:ext cx="1692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t>1900s-1960s</a:t>
            </a:r>
            <a:endParaRPr sz="1100"/>
          </a:p>
          <a:p>
            <a:pPr indent="0" lvl="0" marL="0" rtl="0" algn="ctr">
              <a:spcBef>
                <a:spcPts val="0"/>
              </a:spcBef>
              <a:spcAft>
                <a:spcPts val="0"/>
              </a:spcAft>
              <a:buNone/>
            </a:pPr>
            <a:r>
              <a:rPr b="1" lang="zh-CN" sz="1000"/>
              <a:t>Industrialization and Population Growth </a:t>
            </a:r>
            <a:endParaRPr sz="1100"/>
          </a:p>
        </p:txBody>
      </p:sp>
      <p:sp>
        <p:nvSpPr>
          <p:cNvPr id="109" name="Google Shape;109;p16"/>
          <p:cNvSpPr txBox="1"/>
          <p:nvPr/>
        </p:nvSpPr>
        <p:spPr>
          <a:xfrm>
            <a:off x="675" y="3245575"/>
            <a:ext cx="84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a:t>Chinatown</a:t>
            </a:r>
            <a:endParaRPr sz="1100"/>
          </a:p>
        </p:txBody>
      </p:sp>
      <p:sp>
        <p:nvSpPr>
          <p:cNvPr id="110" name="Google Shape;110;p16"/>
          <p:cNvSpPr txBox="1"/>
          <p:nvPr/>
        </p:nvSpPr>
        <p:spPr>
          <a:xfrm>
            <a:off x="675" y="2533575"/>
            <a:ext cx="81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a:t>Callowhill</a:t>
            </a:r>
            <a:endParaRPr sz="1100"/>
          </a:p>
        </p:txBody>
      </p:sp>
      <p:cxnSp>
        <p:nvCxnSpPr>
          <p:cNvPr id="111" name="Google Shape;111;p16"/>
          <p:cNvCxnSpPr>
            <a:endCxn id="107" idx="0"/>
          </p:cNvCxnSpPr>
          <p:nvPr/>
        </p:nvCxnSpPr>
        <p:spPr>
          <a:xfrm>
            <a:off x="1099350" y="3292975"/>
            <a:ext cx="3600" cy="306600"/>
          </a:xfrm>
          <a:prstGeom prst="straightConnector1">
            <a:avLst/>
          </a:prstGeom>
          <a:noFill/>
          <a:ln cap="flat" cmpd="sng" w="19050">
            <a:solidFill>
              <a:schemeClr val="dk2"/>
            </a:solidFill>
            <a:prstDash val="solid"/>
            <a:round/>
            <a:headEnd len="med" w="med" type="none"/>
            <a:tailEnd len="med" w="med" type="none"/>
          </a:ln>
        </p:spPr>
      </p:cxnSp>
      <p:grpSp>
        <p:nvGrpSpPr>
          <p:cNvPr id="112" name="Google Shape;112;p16"/>
          <p:cNvGrpSpPr/>
          <p:nvPr/>
        </p:nvGrpSpPr>
        <p:grpSpPr>
          <a:xfrm>
            <a:off x="881375" y="2462475"/>
            <a:ext cx="71100" cy="375500"/>
            <a:chOff x="1575375" y="2691075"/>
            <a:chExt cx="71100" cy="375500"/>
          </a:xfrm>
        </p:grpSpPr>
        <p:cxnSp>
          <p:nvCxnSpPr>
            <p:cNvPr id="113" name="Google Shape;113;p16"/>
            <p:cNvCxnSpPr/>
            <p:nvPr/>
          </p:nvCxnSpPr>
          <p:spPr>
            <a:xfrm>
              <a:off x="1609125" y="2759975"/>
              <a:ext cx="3600" cy="306600"/>
            </a:xfrm>
            <a:prstGeom prst="straightConnector1">
              <a:avLst/>
            </a:prstGeom>
            <a:noFill/>
            <a:ln cap="flat" cmpd="sng" w="19050">
              <a:solidFill>
                <a:schemeClr val="dk2"/>
              </a:solidFill>
              <a:prstDash val="solid"/>
              <a:round/>
              <a:headEnd len="med" w="med" type="none"/>
              <a:tailEnd len="med" w="med" type="none"/>
            </a:ln>
          </p:spPr>
        </p:cxnSp>
        <p:sp>
          <p:nvSpPr>
            <p:cNvPr id="114" name="Google Shape;114;p16"/>
            <p:cNvSpPr/>
            <p:nvPr/>
          </p:nvSpPr>
          <p:spPr>
            <a:xfrm>
              <a:off x="1575375" y="2691075"/>
              <a:ext cx="71100" cy="71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grpSp>
      <p:grpSp>
        <p:nvGrpSpPr>
          <p:cNvPr id="115" name="Google Shape;115;p16"/>
          <p:cNvGrpSpPr/>
          <p:nvPr/>
        </p:nvGrpSpPr>
        <p:grpSpPr>
          <a:xfrm>
            <a:off x="2579825" y="3292975"/>
            <a:ext cx="71100" cy="377700"/>
            <a:chOff x="4354125" y="3064375"/>
            <a:chExt cx="71100" cy="377700"/>
          </a:xfrm>
        </p:grpSpPr>
        <p:cxnSp>
          <p:nvCxnSpPr>
            <p:cNvPr id="116" name="Google Shape;116;p16"/>
            <p:cNvCxnSpPr/>
            <p:nvPr/>
          </p:nvCxnSpPr>
          <p:spPr>
            <a:xfrm>
              <a:off x="4387875" y="3064375"/>
              <a:ext cx="3600" cy="306600"/>
            </a:xfrm>
            <a:prstGeom prst="straightConnector1">
              <a:avLst/>
            </a:prstGeom>
            <a:noFill/>
            <a:ln cap="flat" cmpd="sng" w="19050">
              <a:solidFill>
                <a:schemeClr val="dk2"/>
              </a:solidFill>
              <a:prstDash val="solid"/>
              <a:round/>
              <a:headEnd len="med" w="med" type="none"/>
              <a:tailEnd len="med" w="med" type="none"/>
            </a:ln>
          </p:spPr>
        </p:cxnSp>
        <p:sp>
          <p:nvSpPr>
            <p:cNvPr id="117" name="Google Shape;117;p16"/>
            <p:cNvSpPr/>
            <p:nvPr/>
          </p:nvSpPr>
          <p:spPr>
            <a:xfrm>
              <a:off x="4354125" y="3370975"/>
              <a:ext cx="71100" cy="71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grpSp>
      <p:sp>
        <p:nvSpPr>
          <p:cNvPr id="118" name="Google Shape;118;p16"/>
          <p:cNvSpPr txBox="1"/>
          <p:nvPr/>
        </p:nvSpPr>
        <p:spPr>
          <a:xfrm>
            <a:off x="-112750" y="1836225"/>
            <a:ext cx="2247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t>1800s - Mid-1900s</a:t>
            </a:r>
            <a:endParaRPr sz="1100"/>
          </a:p>
          <a:p>
            <a:pPr indent="0" lvl="0" marL="0" rtl="0" algn="ctr">
              <a:spcBef>
                <a:spcPts val="0"/>
              </a:spcBef>
              <a:spcAft>
                <a:spcPts val="0"/>
              </a:spcAft>
              <a:buNone/>
            </a:pPr>
            <a:r>
              <a:rPr b="1" lang="zh-CN" sz="1000"/>
              <a:t>Industrial Growth and Infrastructure</a:t>
            </a:r>
            <a:endParaRPr sz="1100"/>
          </a:p>
        </p:txBody>
      </p:sp>
      <p:sp>
        <p:nvSpPr>
          <p:cNvPr id="119" name="Google Shape;119;p16"/>
          <p:cNvSpPr txBox="1"/>
          <p:nvPr/>
        </p:nvSpPr>
        <p:spPr>
          <a:xfrm>
            <a:off x="2333038" y="1861025"/>
            <a:ext cx="2247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t>1950s-1990s</a:t>
            </a:r>
            <a:endParaRPr sz="1100"/>
          </a:p>
          <a:p>
            <a:pPr indent="0" lvl="0" marL="0" rtl="0" algn="ctr">
              <a:spcBef>
                <a:spcPts val="0"/>
              </a:spcBef>
              <a:spcAft>
                <a:spcPts val="0"/>
              </a:spcAft>
              <a:buNone/>
            </a:pPr>
            <a:r>
              <a:rPr b="1" lang="zh-CN" sz="1000"/>
              <a:t>Decline and Neglet</a:t>
            </a:r>
            <a:endParaRPr sz="1100"/>
          </a:p>
        </p:txBody>
      </p:sp>
      <p:grpSp>
        <p:nvGrpSpPr>
          <p:cNvPr id="120" name="Google Shape;120;p16"/>
          <p:cNvGrpSpPr/>
          <p:nvPr/>
        </p:nvGrpSpPr>
        <p:grpSpPr>
          <a:xfrm>
            <a:off x="3327738" y="2462475"/>
            <a:ext cx="71100" cy="375500"/>
            <a:chOff x="1575375" y="2691075"/>
            <a:chExt cx="71100" cy="375500"/>
          </a:xfrm>
        </p:grpSpPr>
        <p:cxnSp>
          <p:nvCxnSpPr>
            <p:cNvPr id="121" name="Google Shape;121;p16"/>
            <p:cNvCxnSpPr/>
            <p:nvPr/>
          </p:nvCxnSpPr>
          <p:spPr>
            <a:xfrm>
              <a:off x="1609125" y="2759975"/>
              <a:ext cx="3600" cy="306600"/>
            </a:xfrm>
            <a:prstGeom prst="straightConnector1">
              <a:avLst/>
            </a:prstGeom>
            <a:noFill/>
            <a:ln cap="flat" cmpd="sng" w="19050">
              <a:solidFill>
                <a:schemeClr val="dk2"/>
              </a:solidFill>
              <a:prstDash val="solid"/>
              <a:round/>
              <a:headEnd len="med" w="med" type="none"/>
              <a:tailEnd len="med" w="med" type="none"/>
            </a:ln>
          </p:spPr>
        </p:cxnSp>
        <p:sp>
          <p:nvSpPr>
            <p:cNvPr id="122" name="Google Shape;122;p16"/>
            <p:cNvSpPr/>
            <p:nvPr/>
          </p:nvSpPr>
          <p:spPr>
            <a:xfrm>
              <a:off x="1575375" y="2691075"/>
              <a:ext cx="71100" cy="71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grpSp>
      <p:sp>
        <p:nvSpPr>
          <p:cNvPr id="123" name="Google Shape;123;p16"/>
          <p:cNvSpPr txBox="1"/>
          <p:nvPr/>
        </p:nvSpPr>
        <p:spPr>
          <a:xfrm>
            <a:off x="3544850" y="3694475"/>
            <a:ext cx="2122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t>1968-2000s</a:t>
            </a:r>
            <a:endParaRPr sz="1100"/>
          </a:p>
          <a:p>
            <a:pPr indent="0" lvl="0" marL="0" rtl="0" algn="ctr">
              <a:spcBef>
                <a:spcPts val="0"/>
              </a:spcBef>
              <a:spcAft>
                <a:spcPts val="0"/>
              </a:spcAft>
              <a:buNone/>
            </a:pPr>
            <a:r>
              <a:rPr b="1" lang="zh-CN" sz="1000"/>
              <a:t>Resistance and Preservation</a:t>
            </a:r>
            <a:endParaRPr sz="1100"/>
          </a:p>
        </p:txBody>
      </p:sp>
      <p:grpSp>
        <p:nvGrpSpPr>
          <p:cNvPr id="124" name="Google Shape;124;p16"/>
          <p:cNvGrpSpPr/>
          <p:nvPr/>
        </p:nvGrpSpPr>
        <p:grpSpPr>
          <a:xfrm>
            <a:off x="4570700" y="3292975"/>
            <a:ext cx="71100" cy="377700"/>
            <a:chOff x="4354125" y="3064375"/>
            <a:chExt cx="71100" cy="377700"/>
          </a:xfrm>
        </p:grpSpPr>
        <p:cxnSp>
          <p:nvCxnSpPr>
            <p:cNvPr id="125" name="Google Shape;125;p16"/>
            <p:cNvCxnSpPr/>
            <p:nvPr/>
          </p:nvCxnSpPr>
          <p:spPr>
            <a:xfrm>
              <a:off x="4387875" y="3064375"/>
              <a:ext cx="3600" cy="306600"/>
            </a:xfrm>
            <a:prstGeom prst="straightConnector1">
              <a:avLst/>
            </a:prstGeom>
            <a:noFill/>
            <a:ln cap="flat" cmpd="sng" w="19050">
              <a:solidFill>
                <a:schemeClr val="dk2"/>
              </a:solidFill>
              <a:prstDash val="solid"/>
              <a:round/>
              <a:headEnd len="med" w="med" type="none"/>
              <a:tailEnd len="med" w="med" type="none"/>
            </a:ln>
          </p:spPr>
        </p:cxnSp>
        <p:sp>
          <p:nvSpPr>
            <p:cNvPr id="126" name="Google Shape;126;p16"/>
            <p:cNvSpPr/>
            <p:nvPr/>
          </p:nvSpPr>
          <p:spPr>
            <a:xfrm>
              <a:off x="4354125" y="3370975"/>
              <a:ext cx="71100" cy="71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grpSp>
      <p:sp>
        <p:nvSpPr>
          <p:cNvPr id="127" name="Google Shape;127;p16"/>
          <p:cNvSpPr txBox="1"/>
          <p:nvPr/>
        </p:nvSpPr>
        <p:spPr>
          <a:xfrm>
            <a:off x="5809275" y="3694475"/>
            <a:ext cx="1692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t>2000s - Present</a:t>
            </a:r>
            <a:endParaRPr sz="1100"/>
          </a:p>
          <a:p>
            <a:pPr indent="0" lvl="0" marL="0" rtl="0" algn="ctr">
              <a:spcBef>
                <a:spcPts val="0"/>
              </a:spcBef>
              <a:spcAft>
                <a:spcPts val="0"/>
              </a:spcAft>
              <a:buNone/>
            </a:pPr>
            <a:r>
              <a:rPr b="1" lang="zh-CN" sz="1000"/>
              <a:t>Modern Development and Gentrification</a:t>
            </a:r>
            <a:endParaRPr sz="1100"/>
          </a:p>
        </p:txBody>
      </p:sp>
      <p:grpSp>
        <p:nvGrpSpPr>
          <p:cNvPr id="128" name="Google Shape;128;p16"/>
          <p:cNvGrpSpPr/>
          <p:nvPr/>
        </p:nvGrpSpPr>
        <p:grpSpPr>
          <a:xfrm>
            <a:off x="6646175" y="3295175"/>
            <a:ext cx="71100" cy="377700"/>
            <a:chOff x="4354125" y="3064375"/>
            <a:chExt cx="71100" cy="377700"/>
          </a:xfrm>
        </p:grpSpPr>
        <p:cxnSp>
          <p:nvCxnSpPr>
            <p:cNvPr id="129" name="Google Shape;129;p16"/>
            <p:cNvCxnSpPr/>
            <p:nvPr/>
          </p:nvCxnSpPr>
          <p:spPr>
            <a:xfrm>
              <a:off x="4387875" y="3064375"/>
              <a:ext cx="3600" cy="306600"/>
            </a:xfrm>
            <a:prstGeom prst="straightConnector1">
              <a:avLst/>
            </a:prstGeom>
            <a:noFill/>
            <a:ln cap="flat" cmpd="sng" w="19050">
              <a:solidFill>
                <a:schemeClr val="dk2"/>
              </a:solidFill>
              <a:prstDash val="solid"/>
              <a:round/>
              <a:headEnd len="med" w="med" type="none"/>
              <a:tailEnd len="med" w="med" type="none"/>
            </a:ln>
          </p:spPr>
        </p:cxnSp>
        <p:sp>
          <p:nvSpPr>
            <p:cNvPr id="130" name="Google Shape;130;p16"/>
            <p:cNvSpPr/>
            <p:nvPr/>
          </p:nvSpPr>
          <p:spPr>
            <a:xfrm>
              <a:off x="4354125" y="3370975"/>
              <a:ext cx="71100" cy="71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grpSp>
      <p:sp>
        <p:nvSpPr>
          <p:cNvPr id="131" name="Google Shape;131;p16"/>
          <p:cNvSpPr txBox="1"/>
          <p:nvPr/>
        </p:nvSpPr>
        <p:spPr>
          <a:xfrm>
            <a:off x="6059550" y="1787975"/>
            <a:ext cx="1692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t>2000s-2010s</a:t>
            </a:r>
            <a:endParaRPr sz="1100"/>
          </a:p>
          <a:p>
            <a:pPr indent="0" lvl="0" marL="0" rtl="0" algn="ctr">
              <a:spcBef>
                <a:spcPts val="0"/>
              </a:spcBef>
              <a:spcAft>
                <a:spcPts val="0"/>
              </a:spcAft>
              <a:buNone/>
            </a:pPr>
            <a:r>
              <a:rPr b="1" lang="zh-CN" sz="1000"/>
              <a:t>Revitalization and the Loft Movement</a:t>
            </a:r>
            <a:endParaRPr sz="1100"/>
          </a:p>
        </p:txBody>
      </p:sp>
      <p:grpSp>
        <p:nvGrpSpPr>
          <p:cNvPr id="132" name="Google Shape;132;p16"/>
          <p:cNvGrpSpPr/>
          <p:nvPr/>
        </p:nvGrpSpPr>
        <p:grpSpPr>
          <a:xfrm>
            <a:off x="6870438" y="2456125"/>
            <a:ext cx="71100" cy="375500"/>
            <a:chOff x="1575375" y="2691075"/>
            <a:chExt cx="71100" cy="375500"/>
          </a:xfrm>
        </p:grpSpPr>
        <p:cxnSp>
          <p:nvCxnSpPr>
            <p:cNvPr id="133" name="Google Shape;133;p16"/>
            <p:cNvCxnSpPr/>
            <p:nvPr/>
          </p:nvCxnSpPr>
          <p:spPr>
            <a:xfrm>
              <a:off x="1609125" y="2759975"/>
              <a:ext cx="3600" cy="306600"/>
            </a:xfrm>
            <a:prstGeom prst="straightConnector1">
              <a:avLst/>
            </a:prstGeom>
            <a:noFill/>
            <a:ln cap="flat" cmpd="sng" w="19050">
              <a:solidFill>
                <a:schemeClr val="dk2"/>
              </a:solidFill>
              <a:prstDash val="solid"/>
              <a:round/>
              <a:headEnd len="med" w="med" type="none"/>
              <a:tailEnd len="med" w="med" type="none"/>
            </a:ln>
          </p:spPr>
        </p:cxnSp>
        <p:sp>
          <p:nvSpPr>
            <p:cNvPr id="134" name="Google Shape;134;p16"/>
            <p:cNvSpPr/>
            <p:nvPr/>
          </p:nvSpPr>
          <p:spPr>
            <a:xfrm>
              <a:off x="1575375" y="2691075"/>
              <a:ext cx="71100" cy="71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grpSp>
      <p:sp>
        <p:nvSpPr>
          <p:cNvPr id="135" name="Google Shape;135;p16"/>
          <p:cNvSpPr txBox="1"/>
          <p:nvPr/>
        </p:nvSpPr>
        <p:spPr>
          <a:xfrm>
            <a:off x="7161613" y="1784825"/>
            <a:ext cx="2247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t>2018 - Present</a:t>
            </a:r>
            <a:endParaRPr sz="1100"/>
          </a:p>
          <a:p>
            <a:pPr indent="0" lvl="0" marL="0" rtl="0" algn="ctr">
              <a:spcBef>
                <a:spcPts val="0"/>
              </a:spcBef>
              <a:spcAft>
                <a:spcPts val="0"/>
              </a:spcAft>
              <a:buNone/>
            </a:pPr>
            <a:r>
              <a:rPr b="1" lang="zh-CN" sz="1000"/>
              <a:t>Urban Renewal </a:t>
            </a:r>
            <a:endParaRPr b="1" sz="1000"/>
          </a:p>
          <a:p>
            <a:pPr indent="0" lvl="0" marL="0" rtl="0" algn="ctr">
              <a:spcBef>
                <a:spcPts val="0"/>
              </a:spcBef>
              <a:spcAft>
                <a:spcPts val="0"/>
              </a:spcAft>
              <a:buNone/>
            </a:pPr>
            <a:r>
              <a:rPr b="1" lang="zh-CN" sz="1000"/>
              <a:t>and Future Prospects</a:t>
            </a:r>
            <a:endParaRPr sz="1100"/>
          </a:p>
        </p:txBody>
      </p:sp>
      <p:grpSp>
        <p:nvGrpSpPr>
          <p:cNvPr id="136" name="Google Shape;136;p16"/>
          <p:cNvGrpSpPr/>
          <p:nvPr/>
        </p:nvGrpSpPr>
        <p:grpSpPr>
          <a:xfrm>
            <a:off x="8232513" y="2462475"/>
            <a:ext cx="71100" cy="375500"/>
            <a:chOff x="1575375" y="2691075"/>
            <a:chExt cx="71100" cy="375500"/>
          </a:xfrm>
        </p:grpSpPr>
        <p:cxnSp>
          <p:nvCxnSpPr>
            <p:cNvPr id="137" name="Google Shape;137;p16"/>
            <p:cNvCxnSpPr/>
            <p:nvPr/>
          </p:nvCxnSpPr>
          <p:spPr>
            <a:xfrm>
              <a:off x="1609125" y="2759975"/>
              <a:ext cx="3600" cy="306600"/>
            </a:xfrm>
            <a:prstGeom prst="straightConnector1">
              <a:avLst/>
            </a:prstGeom>
            <a:noFill/>
            <a:ln cap="flat" cmpd="sng" w="19050">
              <a:solidFill>
                <a:schemeClr val="dk2"/>
              </a:solidFill>
              <a:prstDash val="solid"/>
              <a:round/>
              <a:headEnd len="med" w="med" type="none"/>
              <a:tailEnd len="med" w="med" type="none"/>
            </a:ln>
          </p:spPr>
        </p:cxnSp>
        <p:sp>
          <p:nvSpPr>
            <p:cNvPr id="138" name="Google Shape;138;p16"/>
            <p:cNvSpPr/>
            <p:nvPr/>
          </p:nvSpPr>
          <p:spPr>
            <a:xfrm>
              <a:off x="1575375" y="2691075"/>
              <a:ext cx="71100" cy="71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grpSp>
      <p:sp>
        <p:nvSpPr>
          <p:cNvPr id="139" name="Google Shape;139;p16"/>
          <p:cNvSpPr txBox="1"/>
          <p:nvPr/>
        </p:nvSpPr>
        <p:spPr>
          <a:xfrm>
            <a:off x="1833913" y="2823725"/>
            <a:ext cx="2247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t>1940s-1950s</a:t>
            </a:r>
            <a:endParaRPr sz="1000"/>
          </a:p>
          <a:p>
            <a:pPr indent="0" lvl="0" marL="0" rtl="0" algn="ctr">
              <a:spcBef>
                <a:spcPts val="0"/>
              </a:spcBef>
              <a:spcAft>
                <a:spcPts val="0"/>
              </a:spcAft>
              <a:buNone/>
            </a:pPr>
            <a:r>
              <a:rPr b="1" lang="zh-CN" sz="900"/>
              <a:t>Widening of Vine Street</a:t>
            </a:r>
            <a:endParaRPr sz="1000"/>
          </a:p>
        </p:txBody>
      </p:sp>
      <p:cxnSp>
        <p:nvCxnSpPr>
          <p:cNvPr id="140" name="Google Shape;140;p16"/>
          <p:cNvCxnSpPr/>
          <p:nvPr/>
        </p:nvCxnSpPr>
        <p:spPr>
          <a:xfrm>
            <a:off x="-12600" y="3300725"/>
            <a:ext cx="9156600" cy="0"/>
          </a:xfrm>
          <a:prstGeom prst="straightConnector1">
            <a:avLst/>
          </a:prstGeom>
          <a:noFill/>
          <a:ln cap="flat" cmpd="sng" w="19050">
            <a:solidFill>
              <a:schemeClr val="dk2"/>
            </a:solidFill>
            <a:prstDash val="solid"/>
            <a:round/>
            <a:headEnd len="med" w="med" type="none"/>
            <a:tailEnd len="med" w="med" type="none"/>
          </a:ln>
        </p:spPr>
      </p:cxnSp>
      <p:sp>
        <p:nvSpPr>
          <p:cNvPr id="141" name="Google Shape;141;p16"/>
          <p:cNvSpPr txBox="1"/>
          <p:nvPr/>
        </p:nvSpPr>
        <p:spPr>
          <a:xfrm>
            <a:off x="3399288" y="2808950"/>
            <a:ext cx="224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t>1960s-1970s</a:t>
            </a:r>
            <a:endParaRPr sz="1000"/>
          </a:p>
          <a:p>
            <a:pPr indent="0" lvl="0" marL="0" rtl="0" algn="ctr">
              <a:spcBef>
                <a:spcPts val="0"/>
              </a:spcBef>
              <a:spcAft>
                <a:spcPts val="0"/>
              </a:spcAft>
              <a:buNone/>
            </a:pPr>
            <a:r>
              <a:rPr b="1" lang="zh-CN" sz="1000"/>
              <a:t>Resistance&amp;Obstacles</a:t>
            </a:r>
            <a:endParaRPr sz="1000"/>
          </a:p>
        </p:txBody>
      </p:sp>
      <p:sp>
        <p:nvSpPr>
          <p:cNvPr id="142" name="Google Shape;142;p16"/>
          <p:cNvSpPr txBox="1"/>
          <p:nvPr/>
        </p:nvSpPr>
        <p:spPr>
          <a:xfrm>
            <a:off x="675" y="2892350"/>
            <a:ext cx="143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a:t>Vine Street</a:t>
            </a:r>
            <a:endParaRPr sz="1100"/>
          </a:p>
        </p:txBody>
      </p:sp>
      <p:sp>
        <p:nvSpPr>
          <p:cNvPr id="143" name="Google Shape;143;p16"/>
          <p:cNvSpPr txBox="1"/>
          <p:nvPr/>
        </p:nvSpPr>
        <p:spPr>
          <a:xfrm>
            <a:off x="5190663" y="2808950"/>
            <a:ext cx="224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t>1980s-1990s</a:t>
            </a:r>
            <a:endParaRPr sz="1000"/>
          </a:p>
          <a:p>
            <a:pPr indent="0" lvl="0" marL="0" rtl="0" algn="ctr">
              <a:spcBef>
                <a:spcPts val="0"/>
              </a:spcBef>
              <a:spcAft>
                <a:spcPts val="0"/>
              </a:spcAft>
              <a:buNone/>
            </a:pPr>
            <a:r>
              <a:rPr b="1" lang="zh-CN" sz="1000"/>
              <a:t>Improvements &amp; Completion</a:t>
            </a:r>
            <a:endParaRPr sz="1000"/>
          </a:p>
        </p:txBody>
      </p:sp>
      <p:sp>
        <p:nvSpPr>
          <p:cNvPr id="144" name="Google Shape;144;p16"/>
          <p:cNvSpPr txBox="1"/>
          <p:nvPr/>
        </p:nvSpPr>
        <p:spPr>
          <a:xfrm>
            <a:off x="7049263" y="2808950"/>
            <a:ext cx="224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t>2000s-Present</a:t>
            </a:r>
            <a:endParaRPr sz="1000"/>
          </a:p>
          <a:p>
            <a:pPr indent="0" lvl="0" marL="0" rtl="0" algn="ctr">
              <a:spcBef>
                <a:spcPts val="0"/>
              </a:spcBef>
              <a:spcAft>
                <a:spcPts val="0"/>
              </a:spcAft>
              <a:buNone/>
            </a:pPr>
            <a:r>
              <a:rPr b="1" lang="zh-CN" sz="1000"/>
              <a:t>Maintenance Efforts</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type="title"/>
          </p:nvPr>
        </p:nvSpPr>
        <p:spPr>
          <a:xfrm>
            <a:off x="729450" y="123927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CN" sz="1740"/>
              <a:t>History Context</a:t>
            </a:r>
            <a:endParaRPr sz="1740"/>
          </a:p>
        </p:txBody>
      </p:sp>
      <p:cxnSp>
        <p:nvCxnSpPr>
          <p:cNvPr id="150" name="Google Shape;150;p17"/>
          <p:cNvCxnSpPr/>
          <p:nvPr/>
        </p:nvCxnSpPr>
        <p:spPr>
          <a:xfrm>
            <a:off x="-12600" y="2837975"/>
            <a:ext cx="8815500" cy="0"/>
          </a:xfrm>
          <a:prstGeom prst="straightConnector1">
            <a:avLst/>
          </a:prstGeom>
          <a:noFill/>
          <a:ln cap="flat" cmpd="sng" w="19050">
            <a:solidFill>
              <a:srgbClr val="B7B7B7"/>
            </a:solidFill>
            <a:prstDash val="solid"/>
            <a:round/>
            <a:headEnd len="med" w="med" type="none"/>
            <a:tailEnd len="med" w="med" type="none"/>
          </a:ln>
        </p:spPr>
      </p:cxnSp>
      <p:sp>
        <p:nvSpPr>
          <p:cNvPr id="151" name="Google Shape;151;p17"/>
          <p:cNvSpPr txBox="1"/>
          <p:nvPr/>
        </p:nvSpPr>
        <p:spPr>
          <a:xfrm>
            <a:off x="-20700" y="3692275"/>
            <a:ext cx="2247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999999"/>
                </a:solidFill>
              </a:rPr>
              <a:t>1870s-1930s</a:t>
            </a:r>
            <a:endParaRPr sz="1100">
              <a:solidFill>
                <a:srgbClr val="999999"/>
              </a:solidFill>
            </a:endParaRPr>
          </a:p>
          <a:p>
            <a:pPr indent="0" lvl="0" marL="0" rtl="0" algn="ctr">
              <a:spcBef>
                <a:spcPts val="0"/>
              </a:spcBef>
              <a:spcAft>
                <a:spcPts val="0"/>
              </a:spcAft>
              <a:buNone/>
            </a:pPr>
            <a:r>
              <a:rPr b="1" lang="zh-CN" sz="1000">
                <a:solidFill>
                  <a:srgbClr val="999999"/>
                </a:solidFill>
              </a:rPr>
              <a:t>The Birth of Philadelphia Chinatown</a:t>
            </a:r>
            <a:endParaRPr sz="1100">
              <a:solidFill>
                <a:srgbClr val="999999"/>
              </a:solidFill>
            </a:endParaRPr>
          </a:p>
        </p:txBody>
      </p:sp>
      <p:sp>
        <p:nvSpPr>
          <p:cNvPr id="152" name="Google Shape;152;p17"/>
          <p:cNvSpPr/>
          <p:nvPr/>
        </p:nvSpPr>
        <p:spPr>
          <a:xfrm>
            <a:off x="1067400" y="35995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153" name="Google Shape;153;p17"/>
          <p:cNvSpPr txBox="1"/>
          <p:nvPr/>
        </p:nvSpPr>
        <p:spPr>
          <a:xfrm>
            <a:off x="1768925" y="3692275"/>
            <a:ext cx="1692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999999"/>
                </a:solidFill>
              </a:rPr>
              <a:t>1900s-1960s</a:t>
            </a:r>
            <a:endParaRPr sz="1100">
              <a:solidFill>
                <a:srgbClr val="999999"/>
              </a:solidFill>
            </a:endParaRPr>
          </a:p>
          <a:p>
            <a:pPr indent="0" lvl="0" marL="0" rtl="0" algn="ctr">
              <a:spcBef>
                <a:spcPts val="0"/>
              </a:spcBef>
              <a:spcAft>
                <a:spcPts val="0"/>
              </a:spcAft>
              <a:buNone/>
            </a:pPr>
            <a:r>
              <a:rPr b="1" lang="zh-CN" sz="1000">
                <a:solidFill>
                  <a:srgbClr val="999999"/>
                </a:solidFill>
              </a:rPr>
              <a:t>Industrialization and Population Growth </a:t>
            </a:r>
            <a:endParaRPr sz="1100">
              <a:solidFill>
                <a:srgbClr val="999999"/>
              </a:solidFill>
            </a:endParaRPr>
          </a:p>
        </p:txBody>
      </p:sp>
      <p:sp>
        <p:nvSpPr>
          <p:cNvPr id="154" name="Google Shape;154;p17"/>
          <p:cNvSpPr txBox="1"/>
          <p:nvPr/>
        </p:nvSpPr>
        <p:spPr>
          <a:xfrm>
            <a:off x="675" y="3245575"/>
            <a:ext cx="84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a:solidFill>
                  <a:srgbClr val="B7B7B7"/>
                </a:solidFill>
              </a:rPr>
              <a:t>Chinatown</a:t>
            </a:r>
            <a:endParaRPr sz="1100">
              <a:solidFill>
                <a:srgbClr val="B7B7B7"/>
              </a:solidFill>
            </a:endParaRPr>
          </a:p>
        </p:txBody>
      </p:sp>
      <p:sp>
        <p:nvSpPr>
          <p:cNvPr id="155" name="Google Shape;155;p17"/>
          <p:cNvSpPr txBox="1"/>
          <p:nvPr/>
        </p:nvSpPr>
        <p:spPr>
          <a:xfrm>
            <a:off x="675" y="2533575"/>
            <a:ext cx="81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a:solidFill>
                  <a:srgbClr val="EB5600"/>
                </a:solidFill>
              </a:rPr>
              <a:t>Callowhill</a:t>
            </a:r>
            <a:endParaRPr sz="1100">
              <a:solidFill>
                <a:srgbClr val="EB5600"/>
              </a:solidFill>
            </a:endParaRPr>
          </a:p>
        </p:txBody>
      </p:sp>
      <p:cxnSp>
        <p:nvCxnSpPr>
          <p:cNvPr id="156" name="Google Shape;156;p17"/>
          <p:cNvCxnSpPr>
            <a:endCxn id="152" idx="0"/>
          </p:cNvCxnSpPr>
          <p:nvPr/>
        </p:nvCxnSpPr>
        <p:spPr>
          <a:xfrm>
            <a:off x="1099350" y="3292975"/>
            <a:ext cx="3600" cy="306600"/>
          </a:xfrm>
          <a:prstGeom prst="straightConnector1">
            <a:avLst/>
          </a:prstGeom>
          <a:noFill/>
          <a:ln cap="flat" cmpd="sng" w="19050">
            <a:solidFill>
              <a:srgbClr val="B7B7B7"/>
            </a:solidFill>
            <a:prstDash val="solid"/>
            <a:round/>
            <a:headEnd len="med" w="med" type="none"/>
            <a:tailEnd len="med" w="med" type="none"/>
          </a:ln>
        </p:spPr>
      </p:cxnSp>
      <p:cxnSp>
        <p:nvCxnSpPr>
          <p:cNvPr id="157" name="Google Shape;157;p17"/>
          <p:cNvCxnSpPr/>
          <p:nvPr/>
        </p:nvCxnSpPr>
        <p:spPr>
          <a:xfrm>
            <a:off x="915125" y="25313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158" name="Google Shape;158;p17"/>
          <p:cNvSpPr/>
          <p:nvPr/>
        </p:nvSpPr>
        <p:spPr>
          <a:xfrm>
            <a:off x="881375" y="2462475"/>
            <a:ext cx="71100" cy="71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cxnSp>
        <p:nvCxnSpPr>
          <p:cNvPr id="159" name="Google Shape;159;p17"/>
          <p:cNvCxnSpPr/>
          <p:nvPr/>
        </p:nvCxnSpPr>
        <p:spPr>
          <a:xfrm>
            <a:off x="2613575" y="32929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160" name="Google Shape;160;p17"/>
          <p:cNvSpPr/>
          <p:nvPr/>
        </p:nvSpPr>
        <p:spPr>
          <a:xfrm>
            <a:off x="2579825" y="35995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161" name="Google Shape;161;p17"/>
          <p:cNvSpPr txBox="1"/>
          <p:nvPr/>
        </p:nvSpPr>
        <p:spPr>
          <a:xfrm>
            <a:off x="-112750" y="1836225"/>
            <a:ext cx="2247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accent3"/>
                </a:solidFill>
              </a:rPr>
              <a:t>1800s - Mid-1900s</a:t>
            </a:r>
            <a:endParaRPr sz="1100">
              <a:solidFill>
                <a:schemeClr val="accent3"/>
              </a:solidFill>
            </a:endParaRPr>
          </a:p>
          <a:p>
            <a:pPr indent="0" lvl="0" marL="0" rtl="0" algn="ctr">
              <a:spcBef>
                <a:spcPts val="0"/>
              </a:spcBef>
              <a:spcAft>
                <a:spcPts val="0"/>
              </a:spcAft>
              <a:buNone/>
            </a:pPr>
            <a:r>
              <a:rPr b="1" lang="zh-CN" sz="1000">
                <a:solidFill>
                  <a:schemeClr val="accent3"/>
                </a:solidFill>
              </a:rPr>
              <a:t>Industrial Growth and Infrastructure</a:t>
            </a:r>
            <a:endParaRPr sz="1100">
              <a:solidFill>
                <a:schemeClr val="accent3"/>
              </a:solidFill>
            </a:endParaRPr>
          </a:p>
        </p:txBody>
      </p:sp>
      <p:sp>
        <p:nvSpPr>
          <p:cNvPr id="162" name="Google Shape;162;p17"/>
          <p:cNvSpPr txBox="1"/>
          <p:nvPr/>
        </p:nvSpPr>
        <p:spPr>
          <a:xfrm>
            <a:off x="2333038" y="1861025"/>
            <a:ext cx="2247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EB5600"/>
                </a:solidFill>
              </a:rPr>
              <a:t>1950s-1990s</a:t>
            </a:r>
            <a:endParaRPr sz="1100">
              <a:solidFill>
                <a:srgbClr val="EB5600"/>
              </a:solidFill>
            </a:endParaRPr>
          </a:p>
          <a:p>
            <a:pPr indent="0" lvl="0" marL="0" rtl="0" algn="ctr">
              <a:spcBef>
                <a:spcPts val="0"/>
              </a:spcBef>
              <a:spcAft>
                <a:spcPts val="0"/>
              </a:spcAft>
              <a:buNone/>
            </a:pPr>
            <a:r>
              <a:rPr b="1" lang="zh-CN" sz="1000">
                <a:solidFill>
                  <a:srgbClr val="EB5600"/>
                </a:solidFill>
              </a:rPr>
              <a:t>Decline and Neglet</a:t>
            </a:r>
            <a:endParaRPr sz="1100">
              <a:solidFill>
                <a:srgbClr val="EB5600"/>
              </a:solidFill>
            </a:endParaRPr>
          </a:p>
        </p:txBody>
      </p:sp>
      <p:cxnSp>
        <p:nvCxnSpPr>
          <p:cNvPr id="163" name="Google Shape;163;p17"/>
          <p:cNvCxnSpPr/>
          <p:nvPr/>
        </p:nvCxnSpPr>
        <p:spPr>
          <a:xfrm>
            <a:off x="3361488" y="25313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164" name="Google Shape;164;p17"/>
          <p:cNvSpPr/>
          <p:nvPr/>
        </p:nvSpPr>
        <p:spPr>
          <a:xfrm>
            <a:off x="3327738" y="24624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B5600"/>
              </a:solidFill>
              <a:highlight>
                <a:srgbClr val="EB5600"/>
              </a:highlight>
              <a:latin typeface="Lato"/>
              <a:ea typeface="Lato"/>
              <a:cs typeface="Lato"/>
              <a:sym typeface="Lato"/>
            </a:endParaRPr>
          </a:p>
        </p:txBody>
      </p:sp>
      <p:sp>
        <p:nvSpPr>
          <p:cNvPr id="165" name="Google Shape;165;p17"/>
          <p:cNvSpPr txBox="1"/>
          <p:nvPr/>
        </p:nvSpPr>
        <p:spPr>
          <a:xfrm>
            <a:off x="3544850" y="3694475"/>
            <a:ext cx="2122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999999"/>
                </a:solidFill>
              </a:rPr>
              <a:t>1968-2000s</a:t>
            </a:r>
            <a:endParaRPr sz="1100">
              <a:solidFill>
                <a:srgbClr val="999999"/>
              </a:solidFill>
            </a:endParaRPr>
          </a:p>
          <a:p>
            <a:pPr indent="0" lvl="0" marL="0" rtl="0" algn="ctr">
              <a:spcBef>
                <a:spcPts val="0"/>
              </a:spcBef>
              <a:spcAft>
                <a:spcPts val="0"/>
              </a:spcAft>
              <a:buNone/>
            </a:pPr>
            <a:r>
              <a:rPr b="1" lang="zh-CN" sz="1000">
                <a:solidFill>
                  <a:srgbClr val="999999"/>
                </a:solidFill>
              </a:rPr>
              <a:t>Resistance and Preservation</a:t>
            </a:r>
            <a:endParaRPr sz="1100">
              <a:solidFill>
                <a:srgbClr val="999999"/>
              </a:solidFill>
            </a:endParaRPr>
          </a:p>
        </p:txBody>
      </p:sp>
      <p:cxnSp>
        <p:nvCxnSpPr>
          <p:cNvPr id="166" name="Google Shape;166;p17"/>
          <p:cNvCxnSpPr/>
          <p:nvPr/>
        </p:nvCxnSpPr>
        <p:spPr>
          <a:xfrm>
            <a:off x="4604450" y="32929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167" name="Google Shape;167;p17"/>
          <p:cNvSpPr/>
          <p:nvPr/>
        </p:nvSpPr>
        <p:spPr>
          <a:xfrm>
            <a:off x="4570700" y="35995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168" name="Google Shape;168;p17"/>
          <p:cNvSpPr txBox="1"/>
          <p:nvPr/>
        </p:nvSpPr>
        <p:spPr>
          <a:xfrm>
            <a:off x="5809275" y="3694475"/>
            <a:ext cx="1692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999999"/>
                </a:solidFill>
              </a:rPr>
              <a:t>2000s - Present</a:t>
            </a:r>
            <a:endParaRPr sz="1100">
              <a:solidFill>
                <a:srgbClr val="999999"/>
              </a:solidFill>
            </a:endParaRPr>
          </a:p>
          <a:p>
            <a:pPr indent="0" lvl="0" marL="0" rtl="0" algn="ctr">
              <a:spcBef>
                <a:spcPts val="0"/>
              </a:spcBef>
              <a:spcAft>
                <a:spcPts val="0"/>
              </a:spcAft>
              <a:buNone/>
            </a:pPr>
            <a:r>
              <a:rPr b="1" lang="zh-CN" sz="1000">
                <a:solidFill>
                  <a:srgbClr val="999999"/>
                </a:solidFill>
              </a:rPr>
              <a:t>Modern Development and Gentrification</a:t>
            </a:r>
            <a:endParaRPr sz="1100">
              <a:solidFill>
                <a:srgbClr val="999999"/>
              </a:solidFill>
            </a:endParaRPr>
          </a:p>
        </p:txBody>
      </p:sp>
      <p:cxnSp>
        <p:nvCxnSpPr>
          <p:cNvPr id="169" name="Google Shape;169;p17"/>
          <p:cNvCxnSpPr/>
          <p:nvPr/>
        </p:nvCxnSpPr>
        <p:spPr>
          <a:xfrm>
            <a:off x="6679925" y="32951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170" name="Google Shape;170;p17"/>
          <p:cNvSpPr/>
          <p:nvPr/>
        </p:nvSpPr>
        <p:spPr>
          <a:xfrm>
            <a:off x="6646175" y="36017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171" name="Google Shape;171;p17"/>
          <p:cNvSpPr txBox="1"/>
          <p:nvPr/>
        </p:nvSpPr>
        <p:spPr>
          <a:xfrm>
            <a:off x="6059550" y="1787975"/>
            <a:ext cx="1692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EB5600"/>
                </a:solidFill>
              </a:rPr>
              <a:t>2000s-2010s</a:t>
            </a:r>
            <a:endParaRPr sz="1100">
              <a:solidFill>
                <a:srgbClr val="EB5600"/>
              </a:solidFill>
            </a:endParaRPr>
          </a:p>
          <a:p>
            <a:pPr indent="0" lvl="0" marL="0" rtl="0" algn="ctr">
              <a:spcBef>
                <a:spcPts val="0"/>
              </a:spcBef>
              <a:spcAft>
                <a:spcPts val="0"/>
              </a:spcAft>
              <a:buNone/>
            </a:pPr>
            <a:r>
              <a:rPr b="1" lang="zh-CN" sz="1000">
                <a:solidFill>
                  <a:srgbClr val="EB5600"/>
                </a:solidFill>
              </a:rPr>
              <a:t>Revitalization and the Loft Movement</a:t>
            </a:r>
            <a:endParaRPr sz="1100">
              <a:solidFill>
                <a:srgbClr val="EB5600"/>
              </a:solidFill>
            </a:endParaRPr>
          </a:p>
        </p:txBody>
      </p:sp>
      <p:cxnSp>
        <p:nvCxnSpPr>
          <p:cNvPr id="172" name="Google Shape;172;p17"/>
          <p:cNvCxnSpPr/>
          <p:nvPr/>
        </p:nvCxnSpPr>
        <p:spPr>
          <a:xfrm>
            <a:off x="6904188" y="2525025"/>
            <a:ext cx="3600" cy="306600"/>
          </a:xfrm>
          <a:prstGeom prst="straightConnector1">
            <a:avLst/>
          </a:prstGeom>
          <a:noFill/>
          <a:ln cap="flat" cmpd="sng" w="19050">
            <a:solidFill>
              <a:srgbClr val="B7B7B7"/>
            </a:solidFill>
            <a:prstDash val="solid"/>
            <a:round/>
            <a:headEnd len="med" w="med" type="none"/>
            <a:tailEnd len="med" w="med" type="none"/>
          </a:ln>
        </p:spPr>
      </p:cxnSp>
      <p:sp>
        <p:nvSpPr>
          <p:cNvPr id="173" name="Google Shape;173;p17"/>
          <p:cNvSpPr/>
          <p:nvPr/>
        </p:nvSpPr>
        <p:spPr>
          <a:xfrm>
            <a:off x="6870438" y="245612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174" name="Google Shape;174;p17"/>
          <p:cNvSpPr txBox="1"/>
          <p:nvPr/>
        </p:nvSpPr>
        <p:spPr>
          <a:xfrm>
            <a:off x="7161613" y="1784825"/>
            <a:ext cx="2247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EB5600"/>
                </a:solidFill>
              </a:rPr>
              <a:t>2018 - Present</a:t>
            </a:r>
            <a:endParaRPr sz="1100">
              <a:solidFill>
                <a:srgbClr val="EB5600"/>
              </a:solidFill>
            </a:endParaRPr>
          </a:p>
          <a:p>
            <a:pPr indent="0" lvl="0" marL="0" rtl="0" algn="ctr">
              <a:spcBef>
                <a:spcPts val="0"/>
              </a:spcBef>
              <a:spcAft>
                <a:spcPts val="0"/>
              </a:spcAft>
              <a:buNone/>
            </a:pPr>
            <a:r>
              <a:rPr b="1" lang="zh-CN" sz="1000">
                <a:solidFill>
                  <a:srgbClr val="EB5600"/>
                </a:solidFill>
              </a:rPr>
              <a:t>Urban Renewal </a:t>
            </a:r>
            <a:endParaRPr b="1" sz="1000">
              <a:solidFill>
                <a:srgbClr val="EB5600"/>
              </a:solidFill>
            </a:endParaRPr>
          </a:p>
          <a:p>
            <a:pPr indent="0" lvl="0" marL="0" rtl="0" algn="ctr">
              <a:spcBef>
                <a:spcPts val="0"/>
              </a:spcBef>
              <a:spcAft>
                <a:spcPts val="0"/>
              </a:spcAft>
              <a:buNone/>
            </a:pPr>
            <a:r>
              <a:rPr b="1" lang="zh-CN" sz="1000">
                <a:solidFill>
                  <a:srgbClr val="EB5600"/>
                </a:solidFill>
              </a:rPr>
              <a:t>and Future Prospects</a:t>
            </a:r>
            <a:endParaRPr sz="1100">
              <a:solidFill>
                <a:srgbClr val="EB5600"/>
              </a:solidFill>
            </a:endParaRPr>
          </a:p>
        </p:txBody>
      </p:sp>
      <p:cxnSp>
        <p:nvCxnSpPr>
          <p:cNvPr id="175" name="Google Shape;175;p17"/>
          <p:cNvCxnSpPr/>
          <p:nvPr/>
        </p:nvCxnSpPr>
        <p:spPr>
          <a:xfrm>
            <a:off x="8266263" y="25313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176" name="Google Shape;176;p17"/>
          <p:cNvSpPr/>
          <p:nvPr/>
        </p:nvSpPr>
        <p:spPr>
          <a:xfrm>
            <a:off x="8232513" y="24624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cxnSp>
        <p:nvCxnSpPr>
          <p:cNvPr id="177" name="Google Shape;177;p17"/>
          <p:cNvCxnSpPr/>
          <p:nvPr/>
        </p:nvCxnSpPr>
        <p:spPr>
          <a:xfrm>
            <a:off x="-12600" y="2837975"/>
            <a:ext cx="9156600" cy="0"/>
          </a:xfrm>
          <a:prstGeom prst="straightConnector1">
            <a:avLst/>
          </a:prstGeom>
          <a:noFill/>
          <a:ln cap="flat" cmpd="sng" w="19050">
            <a:solidFill>
              <a:srgbClr val="B7B7B7"/>
            </a:solidFill>
            <a:prstDash val="solid"/>
            <a:round/>
            <a:headEnd len="med" w="med" type="none"/>
            <a:tailEnd len="med" w="med" type="none"/>
          </a:ln>
        </p:spPr>
      </p:cxnSp>
      <p:sp>
        <p:nvSpPr>
          <p:cNvPr id="178" name="Google Shape;178;p17"/>
          <p:cNvSpPr txBox="1"/>
          <p:nvPr/>
        </p:nvSpPr>
        <p:spPr>
          <a:xfrm>
            <a:off x="1833913" y="2823725"/>
            <a:ext cx="2247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rgbClr val="B7B7B7"/>
                </a:solidFill>
              </a:rPr>
              <a:t>1940s-1950s</a:t>
            </a:r>
            <a:endParaRPr sz="1000">
              <a:solidFill>
                <a:srgbClr val="B7B7B7"/>
              </a:solidFill>
            </a:endParaRPr>
          </a:p>
          <a:p>
            <a:pPr indent="0" lvl="0" marL="0" rtl="0" algn="ctr">
              <a:spcBef>
                <a:spcPts val="0"/>
              </a:spcBef>
              <a:spcAft>
                <a:spcPts val="0"/>
              </a:spcAft>
              <a:buNone/>
            </a:pPr>
            <a:r>
              <a:rPr b="1" lang="zh-CN" sz="900">
                <a:solidFill>
                  <a:srgbClr val="B7B7B7"/>
                </a:solidFill>
              </a:rPr>
              <a:t>Widening of Vine Street</a:t>
            </a:r>
            <a:endParaRPr sz="1000">
              <a:solidFill>
                <a:srgbClr val="B7B7B7"/>
              </a:solidFill>
            </a:endParaRPr>
          </a:p>
        </p:txBody>
      </p:sp>
      <p:cxnSp>
        <p:nvCxnSpPr>
          <p:cNvPr id="179" name="Google Shape;179;p17"/>
          <p:cNvCxnSpPr/>
          <p:nvPr/>
        </p:nvCxnSpPr>
        <p:spPr>
          <a:xfrm>
            <a:off x="-12600" y="3300725"/>
            <a:ext cx="9156600" cy="0"/>
          </a:xfrm>
          <a:prstGeom prst="straightConnector1">
            <a:avLst/>
          </a:prstGeom>
          <a:noFill/>
          <a:ln cap="flat" cmpd="sng" w="19050">
            <a:solidFill>
              <a:srgbClr val="B7B7B7"/>
            </a:solidFill>
            <a:prstDash val="solid"/>
            <a:round/>
            <a:headEnd len="med" w="med" type="none"/>
            <a:tailEnd len="med" w="med" type="none"/>
          </a:ln>
        </p:spPr>
      </p:cxnSp>
      <p:sp>
        <p:nvSpPr>
          <p:cNvPr id="180" name="Google Shape;180;p17"/>
          <p:cNvSpPr txBox="1"/>
          <p:nvPr/>
        </p:nvSpPr>
        <p:spPr>
          <a:xfrm>
            <a:off x="3399288" y="2808950"/>
            <a:ext cx="224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rgbClr val="B7B7B7"/>
                </a:solidFill>
              </a:rPr>
              <a:t>1960s-1970s</a:t>
            </a:r>
            <a:endParaRPr sz="1000">
              <a:solidFill>
                <a:srgbClr val="B7B7B7"/>
              </a:solidFill>
            </a:endParaRPr>
          </a:p>
          <a:p>
            <a:pPr indent="0" lvl="0" marL="0" rtl="0" algn="ctr">
              <a:spcBef>
                <a:spcPts val="0"/>
              </a:spcBef>
              <a:spcAft>
                <a:spcPts val="0"/>
              </a:spcAft>
              <a:buNone/>
            </a:pPr>
            <a:r>
              <a:rPr b="1" lang="zh-CN" sz="1000">
                <a:solidFill>
                  <a:srgbClr val="B7B7B7"/>
                </a:solidFill>
              </a:rPr>
              <a:t>Resistance&amp;Obstacles</a:t>
            </a:r>
            <a:endParaRPr sz="1000">
              <a:solidFill>
                <a:srgbClr val="B7B7B7"/>
              </a:solidFill>
            </a:endParaRPr>
          </a:p>
        </p:txBody>
      </p:sp>
      <p:sp>
        <p:nvSpPr>
          <p:cNvPr id="181" name="Google Shape;181;p17"/>
          <p:cNvSpPr txBox="1"/>
          <p:nvPr/>
        </p:nvSpPr>
        <p:spPr>
          <a:xfrm>
            <a:off x="675" y="2892350"/>
            <a:ext cx="143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a:solidFill>
                  <a:srgbClr val="B7B7B7"/>
                </a:solidFill>
              </a:rPr>
              <a:t>Vine Street</a:t>
            </a:r>
            <a:endParaRPr sz="1100">
              <a:solidFill>
                <a:srgbClr val="B7B7B7"/>
              </a:solidFill>
            </a:endParaRPr>
          </a:p>
        </p:txBody>
      </p:sp>
      <p:sp>
        <p:nvSpPr>
          <p:cNvPr id="182" name="Google Shape;182;p17"/>
          <p:cNvSpPr txBox="1"/>
          <p:nvPr/>
        </p:nvSpPr>
        <p:spPr>
          <a:xfrm>
            <a:off x="5190663" y="2808950"/>
            <a:ext cx="224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rgbClr val="B7B7B7"/>
                </a:solidFill>
              </a:rPr>
              <a:t>1980s-1990s</a:t>
            </a:r>
            <a:endParaRPr sz="1000">
              <a:solidFill>
                <a:srgbClr val="B7B7B7"/>
              </a:solidFill>
            </a:endParaRPr>
          </a:p>
          <a:p>
            <a:pPr indent="0" lvl="0" marL="0" rtl="0" algn="ctr">
              <a:spcBef>
                <a:spcPts val="0"/>
              </a:spcBef>
              <a:spcAft>
                <a:spcPts val="0"/>
              </a:spcAft>
              <a:buNone/>
            </a:pPr>
            <a:r>
              <a:rPr b="1" lang="zh-CN" sz="1000">
                <a:solidFill>
                  <a:srgbClr val="B7B7B7"/>
                </a:solidFill>
              </a:rPr>
              <a:t>Improvements &amp; Completion</a:t>
            </a:r>
            <a:endParaRPr sz="1000">
              <a:solidFill>
                <a:srgbClr val="B7B7B7"/>
              </a:solidFill>
            </a:endParaRPr>
          </a:p>
        </p:txBody>
      </p:sp>
      <p:sp>
        <p:nvSpPr>
          <p:cNvPr id="183" name="Google Shape;183;p17"/>
          <p:cNvSpPr txBox="1"/>
          <p:nvPr/>
        </p:nvSpPr>
        <p:spPr>
          <a:xfrm>
            <a:off x="7049263" y="2808950"/>
            <a:ext cx="224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rgbClr val="B7B7B7"/>
                </a:solidFill>
              </a:rPr>
              <a:t>2000s-Present</a:t>
            </a:r>
            <a:endParaRPr sz="1000">
              <a:solidFill>
                <a:srgbClr val="B7B7B7"/>
              </a:solidFill>
            </a:endParaRPr>
          </a:p>
          <a:p>
            <a:pPr indent="0" lvl="0" marL="0" rtl="0" algn="ctr">
              <a:spcBef>
                <a:spcPts val="0"/>
              </a:spcBef>
              <a:spcAft>
                <a:spcPts val="0"/>
              </a:spcAft>
              <a:buNone/>
            </a:pPr>
            <a:r>
              <a:rPr b="1" lang="zh-CN" sz="1000">
                <a:solidFill>
                  <a:srgbClr val="B7B7B7"/>
                </a:solidFill>
              </a:rPr>
              <a:t>Maintenance Efforts</a:t>
            </a:r>
            <a:endParaRPr sz="1000">
              <a:solidFill>
                <a:srgbClr val="B7B7B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038"/>
        </a:solidFill>
      </p:bgPr>
    </p:bg>
    <p:spTree>
      <p:nvGrpSpPr>
        <p:cNvPr id="187" name="Shape 187"/>
        <p:cNvGrpSpPr/>
        <p:nvPr/>
      </p:nvGrpSpPr>
      <p:grpSpPr>
        <a:xfrm>
          <a:off x="0" y="0"/>
          <a:ext cx="0" cy="0"/>
          <a:chOff x="0" y="0"/>
          <a:chExt cx="0" cy="0"/>
        </a:xfrm>
      </p:grpSpPr>
      <p:pic>
        <p:nvPicPr>
          <p:cNvPr id="188" name="Google Shape;188;p18"/>
          <p:cNvPicPr preferRelativeResize="0"/>
          <p:nvPr/>
        </p:nvPicPr>
        <p:blipFill rotWithShape="1">
          <a:blip r:embed="rId3">
            <a:alphaModFix/>
          </a:blip>
          <a:srcRect b="0" l="0" r="7433" t="0"/>
          <a:stretch/>
        </p:blipFill>
        <p:spPr>
          <a:xfrm>
            <a:off x="0" y="0"/>
            <a:ext cx="4572001" cy="5143500"/>
          </a:xfrm>
          <a:prstGeom prst="rect">
            <a:avLst/>
          </a:prstGeom>
          <a:noFill/>
          <a:ln>
            <a:noFill/>
          </a:ln>
        </p:spPr>
      </p:pic>
      <p:sp>
        <p:nvSpPr>
          <p:cNvPr id="189" name="Google Shape;189;p18"/>
          <p:cNvSpPr txBox="1"/>
          <p:nvPr>
            <p:ph idx="1" type="body"/>
          </p:nvPr>
        </p:nvSpPr>
        <p:spPr>
          <a:xfrm>
            <a:off x="4907113" y="2729725"/>
            <a:ext cx="3864900" cy="460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88"/>
              <a:buNone/>
            </a:pPr>
            <a:r>
              <a:t/>
            </a:r>
            <a:endParaRPr b="1" sz="1100">
              <a:solidFill>
                <a:schemeClr val="lt1"/>
              </a:solidFill>
              <a:latin typeface="Arial"/>
              <a:ea typeface="Arial"/>
              <a:cs typeface="Arial"/>
              <a:sym typeface="Arial"/>
            </a:endParaRPr>
          </a:p>
          <a:p>
            <a:pPr indent="0" lvl="0" marL="0" marR="0" rtl="0" algn="ctr">
              <a:lnSpc>
                <a:spcPct val="80000"/>
              </a:lnSpc>
              <a:spcBef>
                <a:spcPts val="0"/>
              </a:spcBef>
              <a:spcAft>
                <a:spcPts val="0"/>
              </a:spcAft>
              <a:buSzPts val="688"/>
              <a:buNone/>
            </a:pPr>
            <a:r>
              <a:rPr b="1" lang="zh-CN" sz="1100">
                <a:solidFill>
                  <a:schemeClr val="lt1"/>
                </a:solidFill>
                <a:latin typeface="Arial"/>
                <a:ea typeface="Arial"/>
                <a:cs typeface="Arial"/>
                <a:sym typeface="Arial"/>
              </a:rPr>
              <a:t>1800s - Mid-1900s</a:t>
            </a:r>
            <a:endParaRPr b="1" sz="1100">
              <a:solidFill>
                <a:schemeClr val="lt1"/>
              </a:solidFill>
              <a:latin typeface="Arial"/>
              <a:ea typeface="Arial"/>
              <a:cs typeface="Arial"/>
              <a:sym typeface="Arial"/>
            </a:endParaRPr>
          </a:p>
          <a:p>
            <a:pPr indent="0" lvl="0" marL="0" marR="0" rtl="0" algn="ctr">
              <a:lnSpc>
                <a:spcPct val="80000"/>
              </a:lnSpc>
              <a:spcBef>
                <a:spcPts val="0"/>
              </a:spcBef>
              <a:spcAft>
                <a:spcPts val="0"/>
              </a:spcAft>
              <a:buSzPts val="688"/>
              <a:buNone/>
            </a:pPr>
            <a:r>
              <a:rPr b="1" lang="zh-CN" sz="1100">
                <a:solidFill>
                  <a:schemeClr val="lt1"/>
                </a:solidFill>
                <a:latin typeface="Arial"/>
                <a:ea typeface="Arial"/>
                <a:cs typeface="Arial"/>
                <a:sym typeface="Arial"/>
              </a:rPr>
              <a:t>Industrial Growth and Infrastructure</a:t>
            </a:r>
            <a:endParaRPr b="1" sz="1100">
              <a:solidFill>
                <a:schemeClr val="lt1"/>
              </a:solidFill>
              <a:latin typeface="Arial"/>
              <a:ea typeface="Arial"/>
              <a:cs typeface="Arial"/>
              <a:sym typeface="Arial"/>
            </a:endParaRPr>
          </a:p>
        </p:txBody>
      </p:sp>
      <p:sp>
        <p:nvSpPr>
          <p:cNvPr id="190" name="Google Shape;190;p18"/>
          <p:cNvSpPr txBox="1"/>
          <p:nvPr>
            <p:ph idx="1" type="body"/>
          </p:nvPr>
        </p:nvSpPr>
        <p:spPr>
          <a:xfrm>
            <a:off x="4841650" y="3616575"/>
            <a:ext cx="3693000" cy="975300"/>
          </a:xfrm>
          <a:prstGeom prst="rect">
            <a:avLst/>
          </a:prstGeom>
        </p:spPr>
        <p:txBody>
          <a:bodyPr anchorCtr="0" anchor="ctr" bIns="91425" lIns="91425" spcFirstLastPara="1" rIns="91425" wrap="square" tIns="91425">
            <a:noAutofit/>
          </a:bodyPr>
          <a:lstStyle/>
          <a:p>
            <a:pPr indent="-285115" lvl="0" marL="457200" rtl="0" algn="l">
              <a:spcBef>
                <a:spcPts val="0"/>
              </a:spcBef>
              <a:spcAft>
                <a:spcPts val="0"/>
              </a:spcAft>
              <a:buClr>
                <a:schemeClr val="lt1"/>
              </a:buClr>
              <a:buSzPts val="890"/>
              <a:buFont typeface="Arial"/>
              <a:buChar char="-"/>
            </a:pPr>
            <a:r>
              <a:rPr lang="zh-CN" sz="889">
                <a:solidFill>
                  <a:schemeClr val="lt1"/>
                </a:solidFill>
                <a:latin typeface="Arial"/>
                <a:ea typeface="Arial"/>
                <a:cs typeface="Arial"/>
                <a:sym typeface="Arial"/>
              </a:rPr>
              <a:t>Callowhill was originally an industrial hub with factories, warehouses, and rail infrastructure.</a:t>
            </a:r>
            <a:endParaRPr sz="889">
              <a:solidFill>
                <a:schemeClr val="lt1"/>
              </a:solidFill>
              <a:latin typeface="Arial"/>
              <a:ea typeface="Arial"/>
              <a:cs typeface="Arial"/>
              <a:sym typeface="Arial"/>
            </a:endParaRPr>
          </a:p>
          <a:p>
            <a:pPr indent="0" lvl="0" marL="0" rtl="0" algn="l">
              <a:spcBef>
                <a:spcPts val="0"/>
              </a:spcBef>
              <a:spcAft>
                <a:spcPts val="0"/>
              </a:spcAft>
              <a:buNone/>
            </a:pPr>
            <a:r>
              <a:t/>
            </a:r>
            <a:endParaRPr sz="889">
              <a:solidFill>
                <a:schemeClr val="lt1"/>
              </a:solidFill>
              <a:latin typeface="Arial"/>
              <a:ea typeface="Arial"/>
              <a:cs typeface="Arial"/>
              <a:sym typeface="Arial"/>
            </a:endParaRPr>
          </a:p>
          <a:p>
            <a:pPr indent="-285115" lvl="0" marL="457200" rtl="0" algn="l">
              <a:spcBef>
                <a:spcPts val="0"/>
              </a:spcBef>
              <a:spcAft>
                <a:spcPts val="0"/>
              </a:spcAft>
              <a:buClr>
                <a:schemeClr val="lt1"/>
              </a:buClr>
              <a:buSzPts val="890"/>
              <a:buFont typeface="Arial"/>
              <a:buChar char="-"/>
            </a:pPr>
            <a:r>
              <a:rPr lang="zh-CN" sz="889">
                <a:solidFill>
                  <a:schemeClr val="lt1"/>
                </a:solidFill>
                <a:latin typeface="Arial"/>
                <a:ea typeface="Arial"/>
                <a:cs typeface="Arial"/>
                <a:sym typeface="Arial"/>
              </a:rPr>
              <a:t>The Reading Viaduct, built in the late 19th century, helped support manufacturing and trade.</a:t>
            </a:r>
            <a:endParaRPr sz="889">
              <a:solidFill>
                <a:schemeClr val="lt1"/>
              </a:solidFill>
              <a:latin typeface="Arial"/>
              <a:ea typeface="Arial"/>
              <a:cs typeface="Arial"/>
              <a:sym typeface="Arial"/>
            </a:endParaRPr>
          </a:p>
          <a:p>
            <a:pPr indent="0" lvl="0" marL="0" rtl="0" algn="l">
              <a:spcBef>
                <a:spcPts val="0"/>
              </a:spcBef>
              <a:spcAft>
                <a:spcPts val="0"/>
              </a:spcAft>
              <a:buNone/>
            </a:pPr>
            <a:r>
              <a:t/>
            </a:r>
            <a:endParaRPr sz="889">
              <a:solidFill>
                <a:schemeClr val="lt1"/>
              </a:solidFill>
              <a:latin typeface="Arial"/>
              <a:ea typeface="Arial"/>
              <a:cs typeface="Arial"/>
              <a:sym typeface="Arial"/>
            </a:endParaRPr>
          </a:p>
          <a:p>
            <a:pPr indent="-285115" lvl="0" marL="457200" rtl="0" algn="l">
              <a:spcBef>
                <a:spcPts val="0"/>
              </a:spcBef>
              <a:spcAft>
                <a:spcPts val="0"/>
              </a:spcAft>
              <a:buClr>
                <a:schemeClr val="lt1"/>
              </a:buClr>
              <a:buSzPts val="890"/>
              <a:buFont typeface="Arial"/>
              <a:buChar char="-"/>
            </a:pPr>
            <a:r>
              <a:rPr lang="zh-CN" sz="889">
                <a:solidFill>
                  <a:schemeClr val="lt1"/>
                </a:solidFill>
                <a:latin typeface="Arial"/>
                <a:ea typeface="Arial"/>
                <a:cs typeface="Arial"/>
                <a:sym typeface="Arial"/>
              </a:rPr>
              <a:t>Industrial decline began after World War II, leading to vacant buildings and economic downturn.</a:t>
            </a:r>
            <a:endParaRPr sz="889">
              <a:solidFill>
                <a:schemeClr val="lt1"/>
              </a:solidFill>
              <a:latin typeface="Arial"/>
              <a:ea typeface="Arial"/>
              <a:cs typeface="Arial"/>
              <a:sym typeface="Arial"/>
            </a:endParaRPr>
          </a:p>
          <a:p>
            <a:pPr indent="0" lvl="0" marL="0" rtl="0" algn="l">
              <a:spcBef>
                <a:spcPts val="0"/>
              </a:spcBef>
              <a:spcAft>
                <a:spcPts val="0"/>
              </a:spcAft>
              <a:buSzPts val="358"/>
              <a:buNone/>
            </a:pPr>
            <a:r>
              <a:t/>
            </a:r>
            <a:endParaRPr sz="889">
              <a:solidFill>
                <a:schemeClr val="lt1"/>
              </a:solidFill>
              <a:latin typeface="Arial"/>
              <a:ea typeface="Arial"/>
              <a:cs typeface="Arial"/>
              <a:sym typeface="Arial"/>
            </a:endParaRPr>
          </a:p>
        </p:txBody>
      </p:sp>
      <p:pic>
        <p:nvPicPr>
          <p:cNvPr id="191" name="Google Shape;191;p18"/>
          <p:cNvPicPr preferRelativeResize="0"/>
          <p:nvPr/>
        </p:nvPicPr>
        <p:blipFill>
          <a:blip r:embed="rId4">
            <a:alphaModFix/>
          </a:blip>
          <a:stretch>
            <a:fillRect/>
          </a:stretch>
        </p:blipFill>
        <p:spPr>
          <a:xfrm>
            <a:off x="5577427" y="786618"/>
            <a:ext cx="2524276" cy="18707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cxnSp>
        <p:nvCxnSpPr>
          <p:cNvPr id="196" name="Google Shape;196;p19"/>
          <p:cNvCxnSpPr/>
          <p:nvPr/>
        </p:nvCxnSpPr>
        <p:spPr>
          <a:xfrm>
            <a:off x="-12600" y="2837975"/>
            <a:ext cx="9156600" cy="0"/>
          </a:xfrm>
          <a:prstGeom prst="straightConnector1">
            <a:avLst/>
          </a:prstGeom>
          <a:noFill/>
          <a:ln cap="flat" cmpd="sng" w="19050">
            <a:solidFill>
              <a:srgbClr val="B7B7B7"/>
            </a:solidFill>
            <a:prstDash val="solid"/>
            <a:round/>
            <a:headEnd len="med" w="med" type="none"/>
            <a:tailEnd len="med" w="med" type="none"/>
          </a:ln>
        </p:spPr>
      </p:cxnSp>
      <p:sp>
        <p:nvSpPr>
          <p:cNvPr id="197" name="Google Shape;197;p19"/>
          <p:cNvSpPr txBox="1"/>
          <p:nvPr>
            <p:ph type="title"/>
          </p:nvPr>
        </p:nvSpPr>
        <p:spPr>
          <a:xfrm>
            <a:off x="729450" y="123927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CN" sz="1740"/>
              <a:t>History Context</a:t>
            </a:r>
            <a:endParaRPr sz="1740"/>
          </a:p>
        </p:txBody>
      </p:sp>
      <p:sp>
        <p:nvSpPr>
          <p:cNvPr id="198" name="Google Shape;198;p19"/>
          <p:cNvSpPr txBox="1"/>
          <p:nvPr/>
        </p:nvSpPr>
        <p:spPr>
          <a:xfrm>
            <a:off x="-20700" y="3692275"/>
            <a:ext cx="2247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accent3"/>
                </a:solidFill>
              </a:rPr>
              <a:t>1870s-1930s</a:t>
            </a:r>
            <a:endParaRPr sz="1100">
              <a:solidFill>
                <a:schemeClr val="accent3"/>
              </a:solidFill>
            </a:endParaRPr>
          </a:p>
          <a:p>
            <a:pPr indent="0" lvl="0" marL="0" rtl="0" algn="ctr">
              <a:spcBef>
                <a:spcPts val="0"/>
              </a:spcBef>
              <a:spcAft>
                <a:spcPts val="0"/>
              </a:spcAft>
              <a:buNone/>
            </a:pPr>
            <a:r>
              <a:rPr b="1" lang="zh-CN" sz="1000">
                <a:solidFill>
                  <a:schemeClr val="accent3"/>
                </a:solidFill>
              </a:rPr>
              <a:t>The Birth of Philadelphia Chinatown</a:t>
            </a:r>
            <a:endParaRPr sz="1100">
              <a:solidFill>
                <a:schemeClr val="accent3"/>
              </a:solidFill>
            </a:endParaRPr>
          </a:p>
        </p:txBody>
      </p:sp>
      <p:sp>
        <p:nvSpPr>
          <p:cNvPr id="199" name="Google Shape;199;p19"/>
          <p:cNvSpPr/>
          <p:nvPr/>
        </p:nvSpPr>
        <p:spPr>
          <a:xfrm>
            <a:off x="1067400" y="3599575"/>
            <a:ext cx="71100" cy="71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200" name="Google Shape;200;p19"/>
          <p:cNvSpPr txBox="1"/>
          <p:nvPr/>
        </p:nvSpPr>
        <p:spPr>
          <a:xfrm>
            <a:off x="1768925" y="3692275"/>
            <a:ext cx="1692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EB5600"/>
                </a:solidFill>
              </a:rPr>
              <a:t>1900s-1960s</a:t>
            </a:r>
            <a:endParaRPr sz="1100">
              <a:solidFill>
                <a:srgbClr val="EB5600"/>
              </a:solidFill>
            </a:endParaRPr>
          </a:p>
          <a:p>
            <a:pPr indent="0" lvl="0" marL="0" rtl="0" algn="ctr">
              <a:spcBef>
                <a:spcPts val="0"/>
              </a:spcBef>
              <a:spcAft>
                <a:spcPts val="0"/>
              </a:spcAft>
              <a:buNone/>
            </a:pPr>
            <a:r>
              <a:rPr b="1" lang="zh-CN" sz="1000">
                <a:solidFill>
                  <a:srgbClr val="EB5600"/>
                </a:solidFill>
              </a:rPr>
              <a:t>Industrialization and Population Growth </a:t>
            </a:r>
            <a:endParaRPr sz="1100">
              <a:solidFill>
                <a:srgbClr val="EB5600"/>
              </a:solidFill>
            </a:endParaRPr>
          </a:p>
        </p:txBody>
      </p:sp>
      <p:sp>
        <p:nvSpPr>
          <p:cNvPr id="201" name="Google Shape;201;p19"/>
          <p:cNvSpPr txBox="1"/>
          <p:nvPr/>
        </p:nvSpPr>
        <p:spPr>
          <a:xfrm>
            <a:off x="675" y="3245575"/>
            <a:ext cx="84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a:solidFill>
                  <a:srgbClr val="EB5600"/>
                </a:solidFill>
              </a:rPr>
              <a:t>Chinatown</a:t>
            </a:r>
            <a:endParaRPr sz="1100">
              <a:solidFill>
                <a:srgbClr val="EB5600"/>
              </a:solidFill>
            </a:endParaRPr>
          </a:p>
        </p:txBody>
      </p:sp>
      <p:sp>
        <p:nvSpPr>
          <p:cNvPr id="202" name="Google Shape;202;p19"/>
          <p:cNvSpPr txBox="1"/>
          <p:nvPr/>
        </p:nvSpPr>
        <p:spPr>
          <a:xfrm>
            <a:off x="675" y="2533575"/>
            <a:ext cx="81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a:solidFill>
                  <a:srgbClr val="B7B7B7"/>
                </a:solidFill>
              </a:rPr>
              <a:t>Callowhill</a:t>
            </a:r>
            <a:endParaRPr sz="1100">
              <a:solidFill>
                <a:srgbClr val="B7B7B7"/>
              </a:solidFill>
            </a:endParaRPr>
          </a:p>
        </p:txBody>
      </p:sp>
      <p:cxnSp>
        <p:nvCxnSpPr>
          <p:cNvPr id="203" name="Google Shape;203;p19"/>
          <p:cNvCxnSpPr>
            <a:endCxn id="199" idx="0"/>
          </p:cNvCxnSpPr>
          <p:nvPr/>
        </p:nvCxnSpPr>
        <p:spPr>
          <a:xfrm>
            <a:off x="1099350" y="3292975"/>
            <a:ext cx="3600" cy="306600"/>
          </a:xfrm>
          <a:prstGeom prst="straightConnector1">
            <a:avLst/>
          </a:prstGeom>
          <a:noFill/>
          <a:ln cap="flat" cmpd="sng" w="19050">
            <a:solidFill>
              <a:srgbClr val="B7B7B7"/>
            </a:solidFill>
            <a:prstDash val="solid"/>
            <a:round/>
            <a:headEnd len="med" w="med" type="none"/>
            <a:tailEnd len="med" w="med" type="none"/>
          </a:ln>
        </p:spPr>
      </p:cxnSp>
      <p:cxnSp>
        <p:nvCxnSpPr>
          <p:cNvPr id="204" name="Google Shape;204;p19"/>
          <p:cNvCxnSpPr/>
          <p:nvPr/>
        </p:nvCxnSpPr>
        <p:spPr>
          <a:xfrm>
            <a:off x="915125" y="25313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205" name="Google Shape;205;p19"/>
          <p:cNvSpPr/>
          <p:nvPr/>
        </p:nvSpPr>
        <p:spPr>
          <a:xfrm>
            <a:off x="881375" y="24624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cxnSp>
        <p:nvCxnSpPr>
          <p:cNvPr id="206" name="Google Shape;206;p19"/>
          <p:cNvCxnSpPr/>
          <p:nvPr/>
        </p:nvCxnSpPr>
        <p:spPr>
          <a:xfrm>
            <a:off x="2613575" y="32929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207" name="Google Shape;207;p19"/>
          <p:cNvSpPr/>
          <p:nvPr/>
        </p:nvSpPr>
        <p:spPr>
          <a:xfrm>
            <a:off x="2579825" y="35995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208" name="Google Shape;208;p19"/>
          <p:cNvSpPr txBox="1"/>
          <p:nvPr/>
        </p:nvSpPr>
        <p:spPr>
          <a:xfrm>
            <a:off x="-112750" y="1836225"/>
            <a:ext cx="2247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B7B7B7"/>
                </a:solidFill>
              </a:rPr>
              <a:t>1800s - Mid-1900s</a:t>
            </a:r>
            <a:endParaRPr sz="1100">
              <a:solidFill>
                <a:srgbClr val="B7B7B7"/>
              </a:solidFill>
            </a:endParaRPr>
          </a:p>
          <a:p>
            <a:pPr indent="0" lvl="0" marL="0" rtl="0" algn="ctr">
              <a:spcBef>
                <a:spcPts val="0"/>
              </a:spcBef>
              <a:spcAft>
                <a:spcPts val="0"/>
              </a:spcAft>
              <a:buNone/>
            </a:pPr>
            <a:r>
              <a:rPr b="1" lang="zh-CN" sz="1000">
                <a:solidFill>
                  <a:srgbClr val="B7B7B7"/>
                </a:solidFill>
              </a:rPr>
              <a:t>Industrial Growth and Infrastructure</a:t>
            </a:r>
            <a:endParaRPr sz="1100">
              <a:solidFill>
                <a:srgbClr val="B7B7B7"/>
              </a:solidFill>
            </a:endParaRPr>
          </a:p>
        </p:txBody>
      </p:sp>
      <p:sp>
        <p:nvSpPr>
          <p:cNvPr id="209" name="Google Shape;209;p19"/>
          <p:cNvSpPr txBox="1"/>
          <p:nvPr/>
        </p:nvSpPr>
        <p:spPr>
          <a:xfrm>
            <a:off x="3323638" y="1861025"/>
            <a:ext cx="2247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B7B7B7"/>
                </a:solidFill>
              </a:rPr>
              <a:t>1950s-1990s</a:t>
            </a:r>
            <a:endParaRPr sz="1100">
              <a:solidFill>
                <a:srgbClr val="B7B7B7"/>
              </a:solidFill>
            </a:endParaRPr>
          </a:p>
          <a:p>
            <a:pPr indent="0" lvl="0" marL="0" rtl="0" algn="ctr">
              <a:spcBef>
                <a:spcPts val="0"/>
              </a:spcBef>
              <a:spcAft>
                <a:spcPts val="0"/>
              </a:spcAft>
              <a:buNone/>
            </a:pPr>
            <a:r>
              <a:rPr b="1" lang="zh-CN" sz="1000">
                <a:solidFill>
                  <a:srgbClr val="B7B7B7"/>
                </a:solidFill>
              </a:rPr>
              <a:t>Decline and Neglet</a:t>
            </a:r>
            <a:endParaRPr sz="1100">
              <a:solidFill>
                <a:srgbClr val="B7B7B7"/>
              </a:solidFill>
            </a:endParaRPr>
          </a:p>
        </p:txBody>
      </p:sp>
      <p:cxnSp>
        <p:nvCxnSpPr>
          <p:cNvPr id="210" name="Google Shape;210;p19"/>
          <p:cNvCxnSpPr/>
          <p:nvPr/>
        </p:nvCxnSpPr>
        <p:spPr>
          <a:xfrm>
            <a:off x="4352088" y="25313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211" name="Google Shape;211;p19"/>
          <p:cNvSpPr/>
          <p:nvPr/>
        </p:nvSpPr>
        <p:spPr>
          <a:xfrm>
            <a:off x="4318338" y="24624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212" name="Google Shape;212;p19"/>
          <p:cNvSpPr txBox="1"/>
          <p:nvPr/>
        </p:nvSpPr>
        <p:spPr>
          <a:xfrm>
            <a:off x="3544850" y="3694475"/>
            <a:ext cx="2122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EB5600"/>
                </a:solidFill>
              </a:rPr>
              <a:t>1968-2000s</a:t>
            </a:r>
            <a:endParaRPr sz="1100">
              <a:solidFill>
                <a:srgbClr val="EB5600"/>
              </a:solidFill>
            </a:endParaRPr>
          </a:p>
          <a:p>
            <a:pPr indent="0" lvl="0" marL="0" rtl="0" algn="ctr">
              <a:spcBef>
                <a:spcPts val="0"/>
              </a:spcBef>
              <a:spcAft>
                <a:spcPts val="0"/>
              </a:spcAft>
              <a:buNone/>
            </a:pPr>
            <a:r>
              <a:rPr b="1" lang="zh-CN" sz="1000">
                <a:solidFill>
                  <a:srgbClr val="EB5600"/>
                </a:solidFill>
              </a:rPr>
              <a:t>Resistance and Preservation</a:t>
            </a:r>
            <a:endParaRPr sz="1100">
              <a:solidFill>
                <a:srgbClr val="EB5600"/>
              </a:solidFill>
            </a:endParaRPr>
          </a:p>
        </p:txBody>
      </p:sp>
      <p:cxnSp>
        <p:nvCxnSpPr>
          <p:cNvPr id="213" name="Google Shape;213;p19"/>
          <p:cNvCxnSpPr/>
          <p:nvPr/>
        </p:nvCxnSpPr>
        <p:spPr>
          <a:xfrm>
            <a:off x="4604450" y="32929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214" name="Google Shape;214;p19"/>
          <p:cNvSpPr/>
          <p:nvPr/>
        </p:nvSpPr>
        <p:spPr>
          <a:xfrm>
            <a:off x="4570700" y="35995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215" name="Google Shape;215;p19"/>
          <p:cNvSpPr txBox="1"/>
          <p:nvPr/>
        </p:nvSpPr>
        <p:spPr>
          <a:xfrm>
            <a:off x="5809275" y="3694475"/>
            <a:ext cx="1692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EB5600"/>
                </a:solidFill>
              </a:rPr>
              <a:t>2000s - Present</a:t>
            </a:r>
            <a:endParaRPr sz="1100">
              <a:solidFill>
                <a:srgbClr val="EB5600"/>
              </a:solidFill>
            </a:endParaRPr>
          </a:p>
          <a:p>
            <a:pPr indent="0" lvl="0" marL="0" rtl="0" algn="ctr">
              <a:spcBef>
                <a:spcPts val="0"/>
              </a:spcBef>
              <a:spcAft>
                <a:spcPts val="0"/>
              </a:spcAft>
              <a:buNone/>
            </a:pPr>
            <a:r>
              <a:rPr b="1" lang="zh-CN" sz="1000">
                <a:solidFill>
                  <a:srgbClr val="EB5600"/>
                </a:solidFill>
              </a:rPr>
              <a:t>Modern Development and Gentrification</a:t>
            </a:r>
            <a:endParaRPr sz="1100">
              <a:solidFill>
                <a:srgbClr val="EB5600"/>
              </a:solidFill>
            </a:endParaRPr>
          </a:p>
        </p:txBody>
      </p:sp>
      <p:cxnSp>
        <p:nvCxnSpPr>
          <p:cNvPr id="216" name="Google Shape;216;p19"/>
          <p:cNvCxnSpPr/>
          <p:nvPr/>
        </p:nvCxnSpPr>
        <p:spPr>
          <a:xfrm>
            <a:off x="6679925" y="32951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217" name="Google Shape;217;p19"/>
          <p:cNvSpPr/>
          <p:nvPr/>
        </p:nvSpPr>
        <p:spPr>
          <a:xfrm>
            <a:off x="6646175" y="36017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218" name="Google Shape;218;p19"/>
          <p:cNvSpPr txBox="1"/>
          <p:nvPr/>
        </p:nvSpPr>
        <p:spPr>
          <a:xfrm>
            <a:off x="5754750" y="1787975"/>
            <a:ext cx="1692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B7B7B7"/>
                </a:solidFill>
              </a:rPr>
              <a:t>2000s-2010s</a:t>
            </a:r>
            <a:endParaRPr sz="1100">
              <a:solidFill>
                <a:srgbClr val="B7B7B7"/>
              </a:solidFill>
            </a:endParaRPr>
          </a:p>
          <a:p>
            <a:pPr indent="0" lvl="0" marL="0" rtl="0" algn="ctr">
              <a:spcBef>
                <a:spcPts val="0"/>
              </a:spcBef>
              <a:spcAft>
                <a:spcPts val="0"/>
              </a:spcAft>
              <a:buNone/>
            </a:pPr>
            <a:r>
              <a:rPr b="1" lang="zh-CN" sz="1000">
                <a:solidFill>
                  <a:srgbClr val="B7B7B7"/>
                </a:solidFill>
              </a:rPr>
              <a:t>Revitalization and the Loft Movement</a:t>
            </a:r>
            <a:endParaRPr sz="1100">
              <a:solidFill>
                <a:srgbClr val="B7B7B7"/>
              </a:solidFill>
            </a:endParaRPr>
          </a:p>
        </p:txBody>
      </p:sp>
      <p:cxnSp>
        <p:nvCxnSpPr>
          <p:cNvPr id="219" name="Google Shape;219;p19"/>
          <p:cNvCxnSpPr/>
          <p:nvPr/>
        </p:nvCxnSpPr>
        <p:spPr>
          <a:xfrm>
            <a:off x="6599388" y="2525025"/>
            <a:ext cx="3600" cy="306600"/>
          </a:xfrm>
          <a:prstGeom prst="straightConnector1">
            <a:avLst/>
          </a:prstGeom>
          <a:noFill/>
          <a:ln cap="flat" cmpd="sng" w="19050">
            <a:solidFill>
              <a:srgbClr val="B7B7B7"/>
            </a:solidFill>
            <a:prstDash val="solid"/>
            <a:round/>
            <a:headEnd len="med" w="med" type="none"/>
            <a:tailEnd len="med" w="med" type="none"/>
          </a:ln>
        </p:spPr>
      </p:cxnSp>
      <p:sp>
        <p:nvSpPr>
          <p:cNvPr id="220" name="Google Shape;220;p19"/>
          <p:cNvSpPr/>
          <p:nvPr/>
        </p:nvSpPr>
        <p:spPr>
          <a:xfrm>
            <a:off x="6565638" y="245612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221" name="Google Shape;221;p19"/>
          <p:cNvSpPr txBox="1"/>
          <p:nvPr/>
        </p:nvSpPr>
        <p:spPr>
          <a:xfrm>
            <a:off x="7009213" y="1784825"/>
            <a:ext cx="2247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rgbClr val="B7B7B7"/>
                </a:solidFill>
              </a:rPr>
              <a:t>2018 - Present</a:t>
            </a:r>
            <a:endParaRPr sz="1100">
              <a:solidFill>
                <a:srgbClr val="B7B7B7"/>
              </a:solidFill>
            </a:endParaRPr>
          </a:p>
          <a:p>
            <a:pPr indent="0" lvl="0" marL="0" rtl="0" algn="ctr">
              <a:spcBef>
                <a:spcPts val="0"/>
              </a:spcBef>
              <a:spcAft>
                <a:spcPts val="0"/>
              </a:spcAft>
              <a:buNone/>
            </a:pPr>
            <a:r>
              <a:rPr b="1" lang="zh-CN" sz="1000">
                <a:solidFill>
                  <a:srgbClr val="B7B7B7"/>
                </a:solidFill>
              </a:rPr>
              <a:t>Urban Renewal </a:t>
            </a:r>
            <a:endParaRPr b="1" sz="1000">
              <a:solidFill>
                <a:srgbClr val="B7B7B7"/>
              </a:solidFill>
            </a:endParaRPr>
          </a:p>
          <a:p>
            <a:pPr indent="0" lvl="0" marL="0" rtl="0" algn="ctr">
              <a:spcBef>
                <a:spcPts val="0"/>
              </a:spcBef>
              <a:spcAft>
                <a:spcPts val="0"/>
              </a:spcAft>
              <a:buNone/>
            </a:pPr>
            <a:r>
              <a:rPr b="1" lang="zh-CN" sz="1000">
                <a:solidFill>
                  <a:srgbClr val="B7B7B7"/>
                </a:solidFill>
              </a:rPr>
              <a:t>and Future Prospects</a:t>
            </a:r>
            <a:endParaRPr sz="1100">
              <a:solidFill>
                <a:srgbClr val="B7B7B7"/>
              </a:solidFill>
            </a:endParaRPr>
          </a:p>
        </p:txBody>
      </p:sp>
      <p:cxnSp>
        <p:nvCxnSpPr>
          <p:cNvPr id="222" name="Google Shape;222;p19"/>
          <p:cNvCxnSpPr/>
          <p:nvPr/>
        </p:nvCxnSpPr>
        <p:spPr>
          <a:xfrm>
            <a:off x="8113863" y="2531375"/>
            <a:ext cx="3600" cy="306600"/>
          </a:xfrm>
          <a:prstGeom prst="straightConnector1">
            <a:avLst/>
          </a:prstGeom>
          <a:noFill/>
          <a:ln cap="flat" cmpd="sng" w="19050">
            <a:solidFill>
              <a:srgbClr val="B7B7B7"/>
            </a:solidFill>
            <a:prstDash val="solid"/>
            <a:round/>
            <a:headEnd len="med" w="med" type="none"/>
            <a:tailEnd len="med" w="med" type="none"/>
          </a:ln>
        </p:spPr>
      </p:cxnSp>
      <p:sp>
        <p:nvSpPr>
          <p:cNvPr id="223" name="Google Shape;223;p19"/>
          <p:cNvSpPr/>
          <p:nvPr/>
        </p:nvSpPr>
        <p:spPr>
          <a:xfrm>
            <a:off x="8080113" y="2462475"/>
            <a:ext cx="71100" cy="71100"/>
          </a:xfrm>
          <a:prstGeom prst="ellipse">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224" name="Google Shape;224;p19"/>
          <p:cNvSpPr txBox="1"/>
          <p:nvPr/>
        </p:nvSpPr>
        <p:spPr>
          <a:xfrm>
            <a:off x="1833913" y="2823725"/>
            <a:ext cx="2247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rgbClr val="B7B7B7"/>
                </a:solidFill>
              </a:rPr>
              <a:t>1940s-1950s</a:t>
            </a:r>
            <a:endParaRPr sz="1000">
              <a:solidFill>
                <a:srgbClr val="B7B7B7"/>
              </a:solidFill>
            </a:endParaRPr>
          </a:p>
          <a:p>
            <a:pPr indent="0" lvl="0" marL="0" rtl="0" algn="ctr">
              <a:spcBef>
                <a:spcPts val="0"/>
              </a:spcBef>
              <a:spcAft>
                <a:spcPts val="0"/>
              </a:spcAft>
              <a:buNone/>
            </a:pPr>
            <a:r>
              <a:rPr b="1" lang="zh-CN" sz="900">
                <a:solidFill>
                  <a:srgbClr val="B7B7B7"/>
                </a:solidFill>
              </a:rPr>
              <a:t>Widening of Vine Street</a:t>
            </a:r>
            <a:endParaRPr sz="1000">
              <a:solidFill>
                <a:srgbClr val="B7B7B7"/>
              </a:solidFill>
            </a:endParaRPr>
          </a:p>
        </p:txBody>
      </p:sp>
      <p:cxnSp>
        <p:nvCxnSpPr>
          <p:cNvPr id="225" name="Google Shape;225;p19"/>
          <p:cNvCxnSpPr/>
          <p:nvPr/>
        </p:nvCxnSpPr>
        <p:spPr>
          <a:xfrm>
            <a:off x="-12600" y="3300725"/>
            <a:ext cx="9156600" cy="0"/>
          </a:xfrm>
          <a:prstGeom prst="straightConnector1">
            <a:avLst/>
          </a:prstGeom>
          <a:noFill/>
          <a:ln cap="flat" cmpd="sng" w="19050">
            <a:solidFill>
              <a:srgbClr val="B7B7B7"/>
            </a:solidFill>
            <a:prstDash val="solid"/>
            <a:round/>
            <a:headEnd len="med" w="med" type="none"/>
            <a:tailEnd len="med" w="med" type="none"/>
          </a:ln>
        </p:spPr>
      </p:cxnSp>
      <p:sp>
        <p:nvSpPr>
          <p:cNvPr id="226" name="Google Shape;226;p19"/>
          <p:cNvSpPr txBox="1"/>
          <p:nvPr/>
        </p:nvSpPr>
        <p:spPr>
          <a:xfrm>
            <a:off x="3399288" y="2808950"/>
            <a:ext cx="224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rgbClr val="B7B7B7"/>
                </a:solidFill>
              </a:rPr>
              <a:t>1960s-1970s</a:t>
            </a:r>
            <a:endParaRPr sz="1000">
              <a:solidFill>
                <a:srgbClr val="B7B7B7"/>
              </a:solidFill>
            </a:endParaRPr>
          </a:p>
          <a:p>
            <a:pPr indent="0" lvl="0" marL="0" rtl="0" algn="ctr">
              <a:spcBef>
                <a:spcPts val="0"/>
              </a:spcBef>
              <a:spcAft>
                <a:spcPts val="0"/>
              </a:spcAft>
              <a:buNone/>
            </a:pPr>
            <a:r>
              <a:rPr b="1" lang="zh-CN" sz="1000">
                <a:solidFill>
                  <a:srgbClr val="B7B7B7"/>
                </a:solidFill>
              </a:rPr>
              <a:t>Resistance&amp;Obstacles</a:t>
            </a:r>
            <a:endParaRPr sz="1000">
              <a:solidFill>
                <a:srgbClr val="B7B7B7"/>
              </a:solidFill>
            </a:endParaRPr>
          </a:p>
        </p:txBody>
      </p:sp>
      <p:sp>
        <p:nvSpPr>
          <p:cNvPr id="227" name="Google Shape;227;p19"/>
          <p:cNvSpPr txBox="1"/>
          <p:nvPr/>
        </p:nvSpPr>
        <p:spPr>
          <a:xfrm>
            <a:off x="675" y="2892350"/>
            <a:ext cx="143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a:solidFill>
                  <a:srgbClr val="B7B7B7"/>
                </a:solidFill>
              </a:rPr>
              <a:t>Vine Street</a:t>
            </a:r>
            <a:endParaRPr sz="1100">
              <a:solidFill>
                <a:srgbClr val="B7B7B7"/>
              </a:solidFill>
            </a:endParaRPr>
          </a:p>
        </p:txBody>
      </p:sp>
      <p:sp>
        <p:nvSpPr>
          <p:cNvPr id="228" name="Google Shape;228;p19"/>
          <p:cNvSpPr txBox="1"/>
          <p:nvPr/>
        </p:nvSpPr>
        <p:spPr>
          <a:xfrm>
            <a:off x="5190663" y="2808950"/>
            <a:ext cx="224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rgbClr val="B7B7B7"/>
                </a:solidFill>
              </a:rPr>
              <a:t>1980s-1990s</a:t>
            </a:r>
            <a:endParaRPr sz="1000">
              <a:solidFill>
                <a:srgbClr val="B7B7B7"/>
              </a:solidFill>
            </a:endParaRPr>
          </a:p>
          <a:p>
            <a:pPr indent="0" lvl="0" marL="0" rtl="0" algn="ctr">
              <a:spcBef>
                <a:spcPts val="0"/>
              </a:spcBef>
              <a:spcAft>
                <a:spcPts val="0"/>
              </a:spcAft>
              <a:buNone/>
            </a:pPr>
            <a:r>
              <a:rPr b="1" lang="zh-CN" sz="1000">
                <a:solidFill>
                  <a:srgbClr val="B7B7B7"/>
                </a:solidFill>
              </a:rPr>
              <a:t>Improvements &amp; Completion</a:t>
            </a:r>
            <a:endParaRPr sz="1000">
              <a:solidFill>
                <a:srgbClr val="B7B7B7"/>
              </a:solidFill>
            </a:endParaRPr>
          </a:p>
        </p:txBody>
      </p:sp>
      <p:sp>
        <p:nvSpPr>
          <p:cNvPr id="229" name="Google Shape;229;p19"/>
          <p:cNvSpPr txBox="1"/>
          <p:nvPr/>
        </p:nvSpPr>
        <p:spPr>
          <a:xfrm>
            <a:off x="7049263" y="2808950"/>
            <a:ext cx="224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rgbClr val="B7B7B7"/>
                </a:solidFill>
              </a:rPr>
              <a:t>2000s-Present</a:t>
            </a:r>
            <a:endParaRPr sz="1000">
              <a:solidFill>
                <a:srgbClr val="B7B7B7"/>
              </a:solidFill>
            </a:endParaRPr>
          </a:p>
          <a:p>
            <a:pPr indent="0" lvl="0" marL="0" rtl="0" algn="ctr">
              <a:spcBef>
                <a:spcPts val="0"/>
              </a:spcBef>
              <a:spcAft>
                <a:spcPts val="0"/>
              </a:spcAft>
              <a:buNone/>
            </a:pPr>
            <a:r>
              <a:rPr b="1" lang="zh-CN" sz="1000">
                <a:solidFill>
                  <a:srgbClr val="B7B7B7"/>
                </a:solidFill>
              </a:rPr>
              <a:t>Maintenance Efforts</a:t>
            </a:r>
            <a:endParaRPr sz="1000">
              <a:solidFill>
                <a:srgbClr val="B7B7B7"/>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038"/>
        </a:solidFill>
      </p:bgPr>
    </p:bg>
    <p:spTree>
      <p:nvGrpSpPr>
        <p:cNvPr id="233" name="Shape 233"/>
        <p:cNvGrpSpPr/>
        <p:nvPr/>
      </p:nvGrpSpPr>
      <p:grpSpPr>
        <a:xfrm>
          <a:off x="0" y="0"/>
          <a:ext cx="0" cy="0"/>
          <a:chOff x="0" y="0"/>
          <a:chExt cx="0" cy="0"/>
        </a:xfrm>
      </p:grpSpPr>
      <p:pic>
        <p:nvPicPr>
          <p:cNvPr id="234" name="Google Shape;234;p20"/>
          <p:cNvPicPr preferRelativeResize="0"/>
          <p:nvPr/>
        </p:nvPicPr>
        <p:blipFill>
          <a:blip r:embed="rId3">
            <a:alphaModFix/>
          </a:blip>
          <a:stretch>
            <a:fillRect/>
          </a:stretch>
        </p:blipFill>
        <p:spPr>
          <a:xfrm>
            <a:off x="5187525" y="917325"/>
            <a:ext cx="2198848" cy="1471875"/>
          </a:xfrm>
          <a:prstGeom prst="rect">
            <a:avLst/>
          </a:prstGeom>
          <a:noFill/>
          <a:ln>
            <a:noFill/>
          </a:ln>
        </p:spPr>
      </p:pic>
      <p:pic>
        <p:nvPicPr>
          <p:cNvPr id="235" name="Google Shape;235;p20"/>
          <p:cNvPicPr preferRelativeResize="0"/>
          <p:nvPr/>
        </p:nvPicPr>
        <p:blipFill rotWithShape="1">
          <a:blip r:embed="rId4">
            <a:alphaModFix/>
          </a:blip>
          <a:srcRect b="0" l="7955" r="25025" t="0"/>
          <a:stretch/>
        </p:blipFill>
        <p:spPr>
          <a:xfrm>
            <a:off x="0" y="0"/>
            <a:ext cx="3707299" cy="5143502"/>
          </a:xfrm>
          <a:prstGeom prst="rect">
            <a:avLst/>
          </a:prstGeom>
          <a:noFill/>
          <a:ln>
            <a:noFill/>
          </a:ln>
        </p:spPr>
      </p:pic>
      <p:sp>
        <p:nvSpPr>
          <p:cNvPr id="236" name="Google Shape;236;p20"/>
          <p:cNvSpPr txBox="1"/>
          <p:nvPr>
            <p:ph idx="1" type="body"/>
          </p:nvPr>
        </p:nvSpPr>
        <p:spPr>
          <a:xfrm>
            <a:off x="4354500" y="2495550"/>
            <a:ext cx="3864900" cy="4605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0"/>
              </a:spcAft>
              <a:buNone/>
            </a:pPr>
            <a:r>
              <a:rPr b="1" lang="zh-CN" sz="1200">
                <a:solidFill>
                  <a:schemeClr val="lt1"/>
                </a:solidFill>
                <a:latin typeface="Arial"/>
                <a:ea typeface="Arial"/>
                <a:cs typeface="Arial"/>
                <a:sym typeface="Arial"/>
              </a:rPr>
              <a:t>1870s - 1930s</a:t>
            </a:r>
            <a:endParaRPr b="1" sz="1200">
              <a:solidFill>
                <a:schemeClr val="lt1"/>
              </a:solidFill>
              <a:latin typeface="Arial"/>
              <a:ea typeface="Arial"/>
              <a:cs typeface="Arial"/>
              <a:sym typeface="Arial"/>
            </a:endParaRPr>
          </a:p>
          <a:p>
            <a:pPr indent="0" lvl="0" marL="0" rtl="0" algn="ctr">
              <a:spcBef>
                <a:spcPts val="0"/>
              </a:spcBef>
              <a:spcAft>
                <a:spcPts val="0"/>
              </a:spcAft>
              <a:buNone/>
            </a:pPr>
            <a:r>
              <a:rPr b="1" lang="zh-CN" sz="1100">
                <a:solidFill>
                  <a:schemeClr val="lt1"/>
                </a:solidFill>
                <a:latin typeface="Arial"/>
                <a:ea typeface="Arial"/>
                <a:cs typeface="Arial"/>
                <a:sym typeface="Arial"/>
              </a:rPr>
              <a:t>The Birth of Philadelphia Chinatown</a:t>
            </a:r>
            <a:endParaRPr b="1">
              <a:solidFill>
                <a:schemeClr val="lt1"/>
              </a:solidFill>
            </a:endParaRPr>
          </a:p>
        </p:txBody>
      </p:sp>
      <p:sp>
        <p:nvSpPr>
          <p:cNvPr id="237" name="Google Shape;237;p20"/>
          <p:cNvSpPr txBox="1"/>
          <p:nvPr>
            <p:ph idx="1" type="body"/>
          </p:nvPr>
        </p:nvSpPr>
        <p:spPr>
          <a:xfrm>
            <a:off x="4039350" y="2908400"/>
            <a:ext cx="4495200" cy="1683600"/>
          </a:xfrm>
          <a:prstGeom prst="rect">
            <a:avLst/>
          </a:prstGeom>
        </p:spPr>
        <p:txBody>
          <a:bodyPr anchorCtr="0" anchor="ctr" bIns="91425" lIns="91425" spcFirstLastPara="1" rIns="91425" wrap="square" tIns="91425">
            <a:noAutofit/>
          </a:bodyPr>
          <a:lstStyle/>
          <a:p>
            <a:pPr indent="-285115" lvl="0" marL="457200" rtl="0" algn="l">
              <a:spcBef>
                <a:spcPts val="0"/>
              </a:spcBef>
              <a:spcAft>
                <a:spcPts val="0"/>
              </a:spcAft>
              <a:buClr>
                <a:schemeClr val="lt1"/>
              </a:buClr>
              <a:buSzPts val="890"/>
              <a:buFont typeface="Arial"/>
              <a:buChar char="-"/>
            </a:pPr>
            <a:r>
              <a:rPr lang="zh-CN" sz="889">
                <a:solidFill>
                  <a:schemeClr val="lt1"/>
                </a:solidFill>
                <a:latin typeface="Arial"/>
                <a:ea typeface="Arial"/>
                <a:cs typeface="Arial"/>
                <a:sym typeface="Arial"/>
              </a:rPr>
              <a:t>Chinatown emerged in the 1870s as Chinese immigrants, facing hostility in the West, established a small community centered around Race Street.</a:t>
            </a:r>
            <a:endParaRPr sz="889">
              <a:solidFill>
                <a:schemeClr val="lt1"/>
              </a:solidFill>
              <a:latin typeface="Arial"/>
              <a:ea typeface="Arial"/>
              <a:cs typeface="Arial"/>
              <a:sym typeface="Arial"/>
            </a:endParaRPr>
          </a:p>
          <a:p>
            <a:pPr indent="0" lvl="0" marL="0" rtl="0" algn="l">
              <a:spcBef>
                <a:spcPts val="0"/>
              </a:spcBef>
              <a:spcAft>
                <a:spcPts val="0"/>
              </a:spcAft>
              <a:buSzPts val="358"/>
              <a:buNone/>
            </a:pPr>
            <a:r>
              <a:t/>
            </a:r>
            <a:endParaRPr sz="889">
              <a:solidFill>
                <a:schemeClr val="lt1"/>
              </a:solidFill>
              <a:latin typeface="Arial"/>
              <a:ea typeface="Arial"/>
              <a:cs typeface="Arial"/>
              <a:sym typeface="Arial"/>
            </a:endParaRPr>
          </a:p>
          <a:p>
            <a:pPr indent="-285115" lvl="0" marL="457200" rtl="0" algn="l">
              <a:spcBef>
                <a:spcPts val="0"/>
              </a:spcBef>
              <a:spcAft>
                <a:spcPts val="0"/>
              </a:spcAft>
              <a:buClr>
                <a:schemeClr val="lt1"/>
              </a:buClr>
              <a:buSzPts val="890"/>
              <a:buFont typeface="Arial"/>
              <a:buChar char="-"/>
            </a:pPr>
            <a:r>
              <a:rPr lang="zh-CN" sz="889">
                <a:solidFill>
                  <a:schemeClr val="lt1"/>
                </a:solidFill>
                <a:latin typeface="Arial"/>
                <a:ea typeface="Arial"/>
                <a:cs typeface="Arial"/>
                <a:sym typeface="Arial"/>
              </a:rPr>
              <a:t> The first Chinese-owned business, Lee Fong’s laundry, opened in 1871, leading to the rise of laundries, restaurants, and grocery stores.</a:t>
            </a:r>
            <a:endParaRPr sz="889">
              <a:solidFill>
                <a:schemeClr val="lt1"/>
              </a:solidFill>
              <a:latin typeface="Arial"/>
              <a:ea typeface="Arial"/>
              <a:cs typeface="Arial"/>
              <a:sym typeface="Arial"/>
            </a:endParaRPr>
          </a:p>
          <a:p>
            <a:pPr indent="0" lvl="0" marL="0" rtl="0" algn="l">
              <a:spcBef>
                <a:spcPts val="0"/>
              </a:spcBef>
              <a:spcAft>
                <a:spcPts val="0"/>
              </a:spcAft>
              <a:buNone/>
            </a:pPr>
            <a:r>
              <a:t/>
            </a:r>
            <a:endParaRPr sz="889">
              <a:solidFill>
                <a:schemeClr val="lt1"/>
              </a:solidFill>
              <a:latin typeface="Arial"/>
              <a:ea typeface="Arial"/>
              <a:cs typeface="Arial"/>
              <a:sym typeface="Arial"/>
            </a:endParaRPr>
          </a:p>
          <a:p>
            <a:pPr indent="0" lvl="0" marL="0" rtl="0" algn="l">
              <a:spcBef>
                <a:spcPts val="0"/>
              </a:spcBef>
              <a:spcAft>
                <a:spcPts val="0"/>
              </a:spcAft>
              <a:buSzPts val="358"/>
              <a:buNone/>
            </a:pPr>
            <a:r>
              <a:t/>
            </a:r>
            <a:endParaRPr sz="889">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038"/>
        </a:solidFill>
      </p:bgPr>
    </p:bg>
    <p:spTree>
      <p:nvGrpSpPr>
        <p:cNvPr id="241" name="Shape 241"/>
        <p:cNvGrpSpPr/>
        <p:nvPr/>
      </p:nvGrpSpPr>
      <p:grpSpPr>
        <a:xfrm>
          <a:off x="0" y="0"/>
          <a:ext cx="0" cy="0"/>
          <a:chOff x="0" y="0"/>
          <a:chExt cx="0" cy="0"/>
        </a:xfrm>
      </p:grpSpPr>
      <p:pic>
        <p:nvPicPr>
          <p:cNvPr id="242" name="Google Shape;242;p21"/>
          <p:cNvPicPr preferRelativeResize="0"/>
          <p:nvPr/>
        </p:nvPicPr>
        <p:blipFill>
          <a:blip r:embed="rId3">
            <a:alphaModFix/>
          </a:blip>
          <a:stretch>
            <a:fillRect/>
          </a:stretch>
        </p:blipFill>
        <p:spPr>
          <a:xfrm flipH="1">
            <a:off x="0" y="0"/>
            <a:ext cx="5269670" cy="5143501"/>
          </a:xfrm>
          <a:prstGeom prst="rect">
            <a:avLst/>
          </a:prstGeom>
          <a:noFill/>
          <a:ln>
            <a:noFill/>
          </a:ln>
        </p:spPr>
      </p:pic>
      <p:sp>
        <p:nvSpPr>
          <p:cNvPr id="243" name="Google Shape;243;p21"/>
          <p:cNvSpPr txBox="1"/>
          <p:nvPr>
            <p:ph idx="1" type="body"/>
          </p:nvPr>
        </p:nvSpPr>
        <p:spPr>
          <a:xfrm>
            <a:off x="174600" y="151775"/>
            <a:ext cx="4397400" cy="756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sz="1100">
                <a:solidFill>
                  <a:schemeClr val="lt1"/>
                </a:solidFill>
                <a:latin typeface="Arial"/>
                <a:ea typeface="Arial"/>
                <a:cs typeface="Arial"/>
                <a:sym typeface="Arial"/>
              </a:rPr>
              <a:t>CHINATOWN</a:t>
            </a:r>
            <a:endParaRPr sz="1100">
              <a:solidFill>
                <a:schemeClr val="lt1"/>
              </a:solidFill>
              <a:latin typeface="Arial"/>
              <a:ea typeface="Arial"/>
              <a:cs typeface="Arial"/>
              <a:sym typeface="Arial"/>
            </a:endParaRPr>
          </a:p>
          <a:p>
            <a:pPr indent="0" lvl="0" marL="0" rtl="0" algn="l">
              <a:spcBef>
                <a:spcPts val="0"/>
              </a:spcBef>
              <a:spcAft>
                <a:spcPts val="0"/>
              </a:spcAft>
              <a:buNone/>
            </a:pPr>
            <a:r>
              <a:rPr lang="zh-CN" sz="1100">
                <a:solidFill>
                  <a:schemeClr val="lt1"/>
                </a:solidFill>
                <a:latin typeface="Arial"/>
                <a:ea typeface="Arial"/>
                <a:cs typeface="Arial"/>
                <a:sym typeface="Arial"/>
              </a:rPr>
              <a:t>1900s-1960s</a:t>
            </a:r>
            <a:endParaRPr sz="1100">
              <a:solidFill>
                <a:schemeClr val="lt1"/>
              </a:solidFill>
              <a:latin typeface="Arial"/>
              <a:ea typeface="Arial"/>
              <a:cs typeface="Arial"/>
              <a:sym typeface="Arial"/>
            </a:endParaRPr>
          </a:p>
          <a:p>
            <a:pPr indent="0" lvl="0" marL="0" rtl="0" algn="l">
              <a:spcBef>
                <a:spcPts val="0"/>
              </a:spcBef>
              <a:spcAft>
                <a:spcPts val="0"/>
              </a:spcAft>
              <a:buNone/>
            </a:pPr>
            <a:r>
              <a:rPr b="1" lang="zh-CN" sz="1000">
                <a:solidFill>
                  <a:schemeClr val="lt1"/>
                </a:solidFill>
                <a:latin typeface="Arial"/>
                <a:ea typeface="Arial"/>
                <a:cs typeface="Arial"/>
                <a:sym typeface="Arial"/>
              </a:rPr>
              <a:t>Industrialization and Population Growth </a:t>
            </a:r>
            <a:endParaRPr b="1" sz="1200">
              <a:solidFill>
                <a:schemeClr val="lt1"/>
              </a:solidFill>
              <a:latin typeface="Arial"/>
              <a:ea typeface="Arial"/>
              <a:cs typeface="Arial"/>
              <a:sym typeface="Arial"/>
            </a:endParaRPr>
          </a:p>
        </p:txBody>
      </p:sp>
      <p:sp>
        <p:nvSpPr>
          <p:cNvPr id="244" name="Google Shape;244;p21"/>
          <p:cNvSpPr txBox="1"/>
          <p:nvPr>
            <p:ph idx="1" type="body"/>
          </p:nvPr>
        </p:nvSpPr>
        <p:spPr>
          <a:xfrm>
            <a:off x="2380500" y="5388750"/>
            <a:ext cx="4495200" cy="1683600"/>
          </a:xfrm>
          <a:prstGeom prst="rect">
            <a:avLst/>
          </a:prstGeom>
        </p:spPr>
        <p:txBody>
          <a:bodyPr anchorCtr="0" anchor="ctr" bIns="91425" lIns="91425" spcFirstLastPara="1" rIns="91425" wrap="square" tIns="91425">
            <a:noAutofit/>
          </a:bodyPr>
          <a:lstStyle/>
          <a:p>
            <a:pPr indent="-285115" lvl="0" marL="457200" rtl="0" algn="l">
              <a:spcBef>
                <a:spcPts val="0"/>
              </a:spcBef>
              <a:spcAft>
                <a:spcPts val="0"/>
              </a:spcAft>
              <a:buClr>
                <a:schemeClr val="lt1"/>
              </a:buClr>
              <a:buSzPts val="890"/>
              <a:buFont typeface="Arial"/>
              <a:buChar char="-"/>
            </a:pPr>
            <a:r>
              <a:rPr lang="zh-CN" sz="889">
                <a:solidFill>
                  <a:schemeClr val="lt1"/>
                </a:solidFill>
                <a:latin typeface="Arial"/>
                <a:ea typeface="Arial"/>
                <a:cs typeface="Arial"/>
                <a:sym typeface="Arial"/>
              </a:rPr>
              <a:t>Chinatown slowly expanded, but anti-Asian discrimination and restrictive housing policies kept it confined to a small area.</a:t>
            </a:r>
            <a:endParaRPr sz="889">
              <a:solidFill>
                <a:schemeClr val="lt1"/>
              </a:solidFill>
              <a:latin typeface="Arial"/>
              <a:ea typeface="Arial"/>
              <a:cs typeface="Arial"/>
              <a:sym typeface="Arial"/>
            </a:endParaRPr>
          </a:p>
          <a:p>
            <a:pPr indent="0" lvl="0" marL="0" rtl="0" algn="l">
              <a:spcBef>
                <a:spcPts val="0"/>
              </a:spcBef>
              <a:spcAft>
                <a:spcPts val="0"/>
              </a:spcAft>
              <a:buNone/>
            </a:pPr>
            <a:r>
              <a:t/>
            </a:r>
            <a:endParaRPr sz="889">
              <a:solidFill>
                <a:schemeClr val="lt1"/>
              </a:solidFill>
              <a:latin typeface="Arial"/>
              <a:ea typeface="Arial"/>
              <a:cs typeface="Arial"/>
              <a:sym typeface="Arial"/>
            </a:endParaRPr>
          </a:p>
          <a:p>
            <a:pPr indent="-285115" lvl="0" marL="457200" rtl="0" algn="l">
              <a:spcBef>
                <a:spcPts val="0"/>
              </a:spcBef>
              <a:spcAft>
                <a:spcPts val="0"/>
              </a:spcAft>
              <a:buClr>
                <a:schemeClr val="lt1"/>
              </a:buClr>
              <a:buSzPts val="890"/>
              <a:buFont typeface="Arial"/>
              <a:buChar char="-"/>
            </a:pPr>
            <a:r>
              <a:rPr lang="zh-CN" sz="889">
                <a:solidFill>
                  <a:schemeClr val="lt1"/>
                </a:solidFill>
                <a:latin typeface="Arial"/>
                <a:ea typeface="Arial"/>
                <a:cs typeface="Arial"/>
                <a:sym typeface="Arial"/>
              </a:rPr>
              <a:t>Urban renewal projects, including the construction of the Vine Street Expressway and the Pennsylvania Convention Center, threatened the neighborhood’s survival.</a:t>
            </a:r>
            <a:endParaRPr sz="889">
              <a:solidFill>
                <a:schemeClr val="lt1"/>
              </a:solidFill>
              <a:latin typeface="Arial"/>
              <a:ea typeface="Arial"/>
              <a:cs typeface="Arial"/>
              <a:sym typeface="Arial"/>
            </a:endParaRPr>
          </a:p>
          <a:p>
            <a:pPr indent="0" lvl="0" marL="457200" rtl="0" algn="l">
              <a:spcBef>
                <a:spcPts val="0"/>
              </a:spcBef>
              <a:spcAft>
                <a:spcPts val="0"/>
              </a:spcAft>
              <a:buNone/>
            </a:pPr>
            <a:r>
              <a:t/>
            </a:r>
            <a:endParaRPr sz="889">
              <a:solidFill>
                <a:schemeClr val="lt1"/>
              </a:solidFill>
              <a:latin typeface="Arial"/>
              <a:ea typeface="Arial"/>
              <a:cs typeface="Arial"/>
              <a:sym typeface="Arial"/>
            </a:endParaRPr>
          </a:p>
          <a:p>
            <a:pPr indent="-285115" lvl="0" marL="457200" rtl="0" algn="l">
              <a:spcBef>
                <a:spcPts val="0"/>
              </a:spcBef>
              <a:spcAft>
                <a:spcPts val="0"/>
              </a:spcAft>
              <a:buClr>
                <a:schemeClr val="lt1"/>
              </a:buClr>
              <a:buSzPts val="890"/>
              <a:buFont typeface="Arial"/>
              <a:buChar char="-"/>
            </a:pPr>
            <a:r>
              <a:rPr lang="zh-CN" sz="889">
                <a:solidFill>
                  <a:schemeClr val="lt1"/>
                </a:solidFill>
                <a:latin typeface="Arial"/>
                <a:ea typeface="Arial"/>
                <a:cs typeface="Arial"/>
                <a:sym typeface="Arial"/>
              </a:rPr>
              <a:t>The community faced housing demolitions and displacement due to these large-scale infrastructure developments.</a:t>
            </a:r>
            <a:endParaRPr sz="889">
              <a:solidFill>
                <a:schemeClr val="lt1"/>
              </a:solidFill>
              <a:latin typeface="Arial"/>
              <a:ea typeface="Arial"/>
              <a:cs typeface="Arial"/>
              <a:sym typeface="Arial"/>
            </a:endParaRPr>
          </a:p>
          <a:p>
            <a:pPr indent="0" lvl="0" marL="0" rtl="0" algn="l">
              <a:spcBef>
                <a:spcPts val="0"/>
              </a:spcBef>
              <a:spcAft>
                <a:spcPts val="0"/>
              </a:spcAft>
              <a:buSzPts val="358"/>
              <a:buNone/>
            </a:pPr>
            <a:r>
              <a:t/>
            </a:r>
            <a:endParaRPr sz="889">
              <a:solidFill>
                <a:schemeClr val="lt1"/>
              </a:solidFill>
              <a:latin typeface="Arial"/>
              <a:ea typeface="Arial"/>
              <a:cs typeface="Arial"/>
              <a:sym typeface="Arial"/>
            </a:endParaRPr>
          </a:p>
        </p:txBody>
      </p:sp>
      <p:pic>
        <p:nvPicPr>
          <p:cNvPr id="245" name="Google Shape;245;p21"/>
          <p:cNvPicPr preferRelativeResize="0"/>
          <p:nvPr/>
        </p:nvPicPr>
        <p:blipFill>
          <a:blip r:embed="rId4">
            <a:alphaModFix/>
          </a:blip>
          <a:stretch>
            <a:fillRect/>
          </a:stretch>
        </p:blipFill>
        <p:spPr>
          <a:xfrm>
            <a:off x="5562600" y="984275"/>
            <a:ext cx="1645172" cy="1261747"/>
          </a:xfrm>
          <a:prstGeom prst="rect">
            <a:avLst/>
          </a:prstGeom>
          <a:noFill/>
          <a:ln>
            <a:noFill/>
          </a:ln>
        </p:spPr>
      </p:pic>
      <p:sp>
        <p:nvSpPr>
          <p:cNvPr id="246" name="Google Shape;246;p21"/>
          <p:cNvSpPr txBox="1"/>
          <p:nvPr>
            <p:ph idx="1" type="body"/>
          </p:nvPr>
        </p:nvSpPr>
        <p:spPr>
          <a:xfrm>
            <a:off x="5502175" y="151775"/>
            <a:ext cx="4397400" cy="756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sz="1100">
                <a:solidFill>
                  <a:schemeClr val="lt1"/>
                </a:solidFill>
                <a:latin typeface="Arial"/>
                <a:ea typeface="Arial"/>
                <a:cs typeface="Arial"/>
                <a:sym typeface="Arial"/>
              </a:rPr>
              <a:t>VINE STREET</a:t>
            </a:r>
            <a:endParaRPr sz="1100">
              <a:solidFill>
                <a:schemeClr val="lt1"/>
              </a:solidFill>
              <a:latin typeface="Arial"/>
              <a:ea typeface="Arial"/>
              <a:cs typeface="Arial"/>
              <a:sym typeface="Arial"/>
            </a:endParaRPr>
          </a:p>
          <a:p>
            <a:pPr indent="0" lvl="0" marL="0" rtl="0" algn="l">
              <a:spcBef>
                <a:spcPts val="0"/>
              </a:spcBef>
              <a:spcAft>
                <a:spcPts val="0"/>
              </a:spcAft>
              <a:buNone/>
            </a:pPr>
            <a:r>
              <a:rPr lang="zh-CN" sz="1100">
                <a:solidFill>
                  <a:schemeClr val="lt1"/>
                </a:solidFill>
                <a:latin typeface="Arial"/>
                <a:ea typeface="Arial"/>
                <a:cs typeface="Arial"/>
                <a:sym typeface="Arial"/>
              </a:rPr>
              <a:t>1940s-1950s</a:t>
            </a:r>
            <a:endParaRPr sz="1100">
              <a:solidFill>
                <a:schemeClr val="lt1"/>
              </a:solidFill>
              <a:latin typeface="Arial"/>
              <a:ea typeface="Arial"/>
              <a:cs typeface="Arial"/>
              <a:sym typeface="Arial"/>
            </a:endParaRPr>
          </a:p>
          <a:p>
            <a:pPr indent="0" lvl="0" marL="0" rtl="0" algn="l">
              <a:spcBef>
                <a:spcPts val="0"/>
              </a:spcBef>
              <a:spcAft>
                <a:spcPts val="0"/>
              </a:spcAft>
              <a:buNone/>
            </a:pPr>
            <a:r>
              <a:rPr b="1" lang="zh-CN" sz="1000">
                <a:solidFill>
                  <a:schemeClr val="lt1"/>
                </a:solidFill>
                <a:latin typeface="Arial"/>
                <a:ea typeface="Arial"/>
                <a:cs typeface="Arial"/>
                <a:sym typeface="Arial"/>
              </a:rPr>
              <a:t>Widening of Vine Street</a:t>
            </a:r>
            <a:endParaRPr b="1" sz="1200">
              <a:solidFill>
                <a:schemeClr val="lt1"/>
              </a:solidFill>
              <a:latin typeface="Arial"/>
              <a:ea typeface="Arial"/>
              <a:cs typeface="Arial"/>
              <a:sym typeface="Arial"/>
            </a:endParaRPr>
          </a:p>
        </p:txBody>
      </p:sp>
      <p:pic>
        <p:nvPicPr>
          <p:cNvPr id="247" name="Google Shape;247;p21"/>
          <p:cNvPicPr preferRelativeResize="0"/>
          <p:nvPr/>
        </p:nvPicPr>
        <p:blipFill>
          <a:blip r:embed="rId5">
            <a:alphaModFix/>
          </a:blip>
          <a:stretch>
            <a:fillRect/>
          </a:stretch>
        </p:blipFill>
        <p:spPr>
          <a:xfrm>
            <a:off x="5562624" y="2372620"/>
            <a:ext cx="1645170" cy="1163503"/>
          </a:xfrm>
          <a:prstGeom prst="rect">
            <a:avLst/>
          </a:prstGeom>
          <a:noFill/>
          <a:ln>
            <a:noFill/>
          </a:ln>
        </p:spPr>
      </p:pic>
      <p:pic>
        <p:nvPicPr>
          <p:cNvPr id="248" name="Google Shape;248;p21"/>
          <p:cNvPicPr preferRelativeResize="0"/>
          <p:nvPr/>
        </p:nvPicPr>
        <p:blipFill>
          <a:blip r:embed="rId6">
            <a:alphaModFix/>
          </a:blip>
          <a:stretch>
            <a:fillRect/>
          </a:stretch>
        </p:blipFill>
        <p:spPr>
          <a:xfrm>
            <a:off x="5562602" y="3662728"/>
            <a:ext cx="1645171" cy="1145297"/>
          </a:xfrm>
          <a:prstGeom prst="rect">
            <a:avLst/>
          </a:prstGeom>
          <a:noFill/>
          <a:ln>
            <a:noFill/>
          </a:ln>
        </p:spPr>
      </p:pic>
      <p:sp>
        <p:nvSpPr>
          <p:cNvPr id="249" name="Google Shape;249;p21"/>
          <p:cNvSpPr txBox="1"/>
          <p:nvPr>
            <p:ph idx="1" type="body"/>
          </p:nvPr>
        </p:nvSpPr>
        <p:spPr>
          <a:xfrm>
            <a:off x="7220850" y="1904875"/>
            <a:ext cx="17010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358"/>
              <a:buNone/>
            </a:pPr>
            <a:r>
              <a:rPr lang="zh-CN" sz="690">
                <a:solidFill>
                  <a:schemeClr val="lt1"/>
                </a:solidFill>
                <a:latin typeface="Arial"/>
                <a:ea typeface="Arial"/>
                <a:cs typeface="Arial"/>
                <a:sym typeface="Arial"/>
              </a:rPr>
              <a:t>1947 - City planners Ed Bacon and Oscar Stonorov’s “Better Philadelphia”: idea of widening the vine street </a:t>
            </a:r>
            <a:endParaRPr sz="690">
              <a:solidFill>
                <a:schemeClr val="lt1"/>
              </a:solidFill>
              <a:latin typeface="Arial"/>
              <a:ea typeface="Arial"/>
              <a:cs typeface="Arial"/>
              <a:sym typeface="Arial"/>
            </a:endParaRPr>
          </a:p>
        </p:txBody>
      </p:sp>
      <p:sp>
        <p:nvSpPr>
          <p:cNvPr id="250" name="Google Shape;250;p21"/>
          <p:cNvSpPr txBox="1"/>
          <p:nvPr>
            <p:ph idx="1" type="body"/>
          </p:nvPr>
        </p:nvSpPr>
        <p:spPr>
          <a:xfrm>
            <a:off x="7220850" y="3288525"/>
            <a:ext cx="17010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358"/>
              <a:buNone/>
            </a:pPr>
            <a:r>
              <a:rPr lang="zh-CN" sz="690">
                <a:solidFill>
                  <a:schemeClr val="lt1"/>
                </a:solidFill>
                <a:latin typeface="Arial"/>
                <a:ea typeface="Arial"/>
                <a:cs typeface="Arial"/>
                <a:sym typeface="Arial"/>
              </a:rPr>
              <a:t>1951 – Vine Street expanded to ten lines</a:t>
            </a:r>
            <a:endParaRPr sz="690">
              <a:solidFill>
                <a:schemeClr val="lt1"/>
              </a:solidFill>
              <a:latin typeface="Arial"/>
              <a:ea typeface="Arial"/>
              <a:cs typeface="Arial"/>
              <a:sym typeface="Arial"/>
            </a:endParaRPr>
          </a:p>
        </p:txBody>
      </p:sp>
      <p:sp>
        <p:nvSpPr>
          <p:cNvPr id="251" name="Google Shape;251;p21"/>
          <p:cNvSpPr txBox="1"/>
          <p:nvPr>
            <p:ph idx="1" type="body"/>
          </p:nvPr>
        </p:nvSpPr>
        <p:spPr>
          <a:xfrm>
            <a:off x="7220850" y="4500225"/>
            <a:ext cx="1701000" cy="30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358"/>
              <a:buNone/>
            </a:pPr>
            <a:r>
              <a:rPr lang="zh-CN" sz="690">
                <a:solidFill>
                  <a:schemeClr val="lt1"/>
                </a:solidFill>
                <a:latin typeface="Arial"/>
                <a:ea typeface="Arial"/>
                <a:cs typeface="Arial"/>
                <a:sym typeface="Arial"/>
              </a:rPr>
              <a:t>1956 – Vine Street Expressway designated as an interstate highway</a:t>
            </a:r>
            <a:endParaRPr sz="690">
              <a:solidFill>
                <a:schemeClr val="lt1"/>
              </a:solidFill>
              <a:latin typeface="Arial"/>
              <a:ea typeface="Arial"/>
              <a:cs typeface="Arial"/>
              <a:sym typeface="Arial"/>
            </a:endParaRPr>
          </a:p>
        </p:txBody>
      </p:sp>
      <p:pic>
        <p:nvPicPr>
          <p:cNvPr id="252" name="Google Shape;252;p21"/>
          <p:cNvPicPr preferRelativeResize="0"/>
          <p:nvPr/>
        </p:nvPicPr>
        <p:blipFill>
          <a:blip r:embed="rId7">
            <a:alphaModFix/>
          </a:blip>
          <a:stretch>
            <a:fillRect/>
          </a:stretch>
        </p:blipFill>
        <p:spPr>
          <a:xfrm>
            <a:off x="1228610" y="3470679"/>
            <a:ext cx="1168291" cy="1261750"/>
          </a:xfrm>
          <a:prstGeom prst="rect">
            <a:avLst/>
          </a:prstGeom>
          <a:noFill/>
          <a:ln>
            <a:noFill/>
          </a:ln>
        </p:spPr>
      </p:pic>
      <p:pic>
        <p:nvPicPr>
          <p:cNvPr id="253" name="Google Shape;253;p21"/>
          <p:cNvPicPr preferRelativeResize="0"/>
          <p:nvPr/>
        </p:nvPicPr>
        <p:blipFill>
          <a:blip r:embed="rId8">
            <a:alphaModFix/>
          </a:blip>
          <a:stretch>
            <a:fillRect/>
          </a:stretch>
        </p:blipFill>
        <p:spPr>
          <a:xfrm>
            <a:off x="174598" y="3470675"/>
            <a:ext cx="936228" cy="1261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